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26"/>
  </p:notesMasterIdLst>
  <p:handoutMasterIdLst>
    <p:handoutMasterId r:id="rId27"/>
  </p:handoutMasterIdLst>
  <p:sldIdLst>
    <p:sldId id="322" r:id="rId2"/>
    <p:sldId id="324" r:id="rId3"/>
    <p:sldId id="325" r:id="rId4"/>
    <p:sldId id="326" r:id="rId5"/>
    <p:sldId id="327" r:id="rId6"/>
    <p:sldId id="329" r:id="rId7"/>
    <p:sldId id="265" r:id="rId8"/>
    <p:sldId id="316" r:id="rId9"/>
    <p:sldId id="328" r:id="rId10"/>
    <p:sldId id="330" r:id="rId11"/>
    <p:sldId id="309" r:id="rId12"/>
    <p:sldId id="258" r:id="rId13"/>
    <p:sldId id="310" r:id="rId14"/>
    <p:sldId id="263" r:id="rId15"/>
    <p:sldId id="323" r:id="rId16"/>
    <p:sldId id="267" r:id="rId17"/>
    <p:sldId id="314" r:id="rId18"/>
    <p:sldId id="289" r:id="rId19"/>
    <p:sldId id="259" r:id="rId20"/>
    <p:sldId id="318" r:id="rId21"/>
    <p:sldId id="271" r:id="rId22"/>
    <p:sldId id="317" r:id="rId23"/>
    <p:sldId id="312" r:id="rId24"/>
    <p:sldId id="31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tislav Haľko" initials="RH" lastIdx="1" clrIdx="0">
    <p:extLst>
      <p:ext uri="{19B8F6BF-5375-455C-9EA6-DF929625EA0E}">
        <p15:presenceInfo xmlns:p15="http://schemas.microsoft.com/office/powerpoint/2012/main" userId="S-1-5-21-3646953511-3562489115-3202558542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80" autoAdjust="0"/>
    <p:restoredTop sz="93837" autoAdjust="0"/>
  </p:normalViewPr>
  <p:slideViewPr>
    <p:cSldViewPr snapToGrid="0">
      <p:cViewPr varScale="1">
        <p:scale>
          <a:sx n="61" d="100"/>
          <a:sy n="61" d="100"/>
        </p:scale>
        <p:origin x="126" y="984"/>
      </p:cViewPr>
      <p:guideLst/>
    </p:cSldViewPr>
  </p:slideViewPr>
  <p:outlineViewPr>
    <p:cViewPr>
      <p:scale>
        <a:sx n="33" d="100"/>
        <a:sy n="33" d="100"/>
      </p:scale>
      <p:origin x="0" y="-21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2"/>
    </p:cViewPr>
  </p:sorterViewPr>
  <p:notesViewPr>
    <p:cSldViewPr snapToGrid="0">
      <p:cViewPr varScale="1">
        <p:scale>
          <a:sx n="51" d="100"/>
          <a:sy n="51" d="100"/>
        </p:scale>
        <p:origin x="22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A5F68-882F-4162-8968-E23434243D6D}" type="doc">
      <dgm:prSet loTypeId="urn:microsoft.com/office/officeart/2005/8/layout/hList6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D0DD409C-966C-498A-85BA-695FBA07C20F}">
      <dgm:prSet phldrT="[Text]" custT="1"/>
      <dgm:spPr/>
      <dgm:t>
        <a:bodyPr/>
        <a:lstStyle/>
        <a:p>
          <a:pPr algn="l"/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Podporovať zvyšovanie kvality a 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rozvoj práce s mládežou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 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všetkých úrovniach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(od lokálnej až po medzinárodné</a:t>
          </a:r>
          <a:r>
            <a:rPr lang="sk-SK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sk-SK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3AA38-2EB6-4DAF-827B-737CA192B48E}" type="parTrans" cxnId="{12FB9342-6BBE-486F-84E9-88156F02C794}">
      <dgm:prSet/>
      <dgm:spPr/>
      <dgm:t>
        <a:bodyPr/>
        <a:lstStyle/>
        <a:p>
          <a:endParaRPr lang="sk-SK" sz="4000" b="1"/>
        </a:p>
      </dgm:t>
    </dgm:pt>
    <dgm:pt modelId="{5E6F583C-2BF7-47AF-A963-A4DBE7AEE00F}" type="sibTrans" cxnId="{12FB9342-6BBE-486F-84E9-88156F02C794}">
      <dgm:prSet/>
      <dgm:spPr/>
      <dgm:t>
        <a:bodyPr/>
        <a:lstStyle/>
        <a:p>
          <a:endParaRPr lang="sk-SK" sz="2800" b="1"/>
        </a:p>
      </dgm:t>
    </dgm:pt>
    <dgm:pt modelId="{4A34D7B0-0A31-498B-9B68-7D77D70AB4E6}">
      <dgm:prSet phldrT="[Text]" custT="1"/>
      <dgm:spPr/>
      <dgm:t>
        <a:bodyPr/>
        <a:lstStyle/>
        <a:p>
          <a:pPr algn="l"/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Budovanie kapacít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 organizáciách pôsobiacich v oblasti práce s mládežou, </a:t>
          </a:r>
        </a:p>
        <a:p>
          <a:pPr algn="l"/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profesionálny rozvoj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pracovníkov s mládežou, </a:t>
          </a:r>
        </a:p>
        <a:p>
          <a:pPr algn="l"/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podpora 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kariérneho rastu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pracovníkov s mládežou  </a:t>
          </a:r>
          <a:endParaRPr lang="sk-SK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7F379-ED73-4ABF-A1DE-56EEE7960B46}" type="parTrans" cxnId="{7D8CF24E-D148-4CF0-940F-CC941F15671F}">
      <dgm:prSet/>
      <dgm:spPr/>
      <dgm:t>
        <a:bodyPr/>
        <a:lstStyle/>
        <a:p>
          <a:endParaRPr lang="sk-SK" sz="4000" b="1"/>
        </a:p>
      </dgm:t>
    </dgm:pt>
    <dgm:pt modelId="{137C6FE0-43B4-481A-9413-E7770CB20DAA}" type="sibTrans" cxnId="{7D8CF24E-D148-4CF0-940F-CC941F15671F}">
      <dgm:prSet/>
      <dgm:spPr/>
      <dgm:t>
        <a:bodyPr/>
        <a:lstStyle/>
        <a:p>
          <a:endParaRPr lang="sk-SK" sz="2800" b="1"/>
        </a:p>
      </dgm:t>
    </dgm:pt>
    <dgm:pt modelId="{9BCF6A72-6C75-4325-9ECF-6EDEE3C7CC3A}">
      <dgm:prSet phldrT="[Text]" custT="1"/>
      <dgm:spPr/>
      <dgm:t>
        <a:bodyPr/>
        <a:lstStyle/>
        <a:p>
          <a:pPr algn="l"/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Posilňovanie</a:t>
          </a:r>
          <a:r>
            <a:rPr lang="sk-SK" sz="14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osobného a profesionálneho rastu </a:t>
          </a:r>
          <a:r>
            <a:rPr lang="sk-SK" sz="14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mladých ľudí </a:t>
          </a:r>
          <a:r>
            <a:rPr lang="sk-SK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neformálnymi</a:t>
          </a:r>
          <a:r>
            <a:rPr lang="sk-SK" sz="14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aj </a:t>
          </a:r>
          <a:r>
            <a:rPr lang="sk-SK" sz="1400" b="1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informálnymi</a:t>
          </a:r>
          <a:r>
            <a:rPr lang="sk-SK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4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vzdelávacími metódami</a:t>
          </a:r>
          <a:endParaRPr lang="sk-SK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F857F-993D-4C5A-9E06-CCF09A3E5C4A}" type="parTrans" cxnId="{04E13F94-8C6E-4545-AE96-F365804C3DBC}">
      <dgm:prSet/>
      <dgm:spPr/>
      <dgm:t>
        <a:bodyPr/>
        <a:lstStyle/>
        <a:p>
          <a:endParaRPr lang="sk-SK" sz="4000" b="1"/>
        </a:p>
      </dgm:t>
    </dgm:pt>
    <dgm:pt modelId="{4C8C4D35-7438-415E-9BC8-41E78C8F3FDD}" type="sibTrans" cxnId="{04E13F94-8C6E-4545-AE96-F365804C3DBC}">
      <dgm:prSet/>
      <dgm:spPr/>
      <dgm:t>
        <a:bodyPr/>
        <a:lstStyle/>
        <a:p>
          <a:endParaRPr lang="sk-SK" sz="2800" b="1"/>
        </a:p>
      </dgm:t>
    </dgm:pt>
    <dgm:pt modelId="{58F0DAEE-B24E-413E-AFE3-1D334BF196D0}">
      <dgm:prSet custT="1"/>
      <dgm:spPr/>
      <dgm:t>
        <a:bodyPr/>
        <a:lstStyle/>
        <a:p>
          <a:pPr algn="l"/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Podporovať 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inklúziu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rozmanitosť, </a:t>
          </a:r>
          <a:r>
            <a:rPr lang="sk-SK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medzikultúrny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dialóg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solidaritu, rovnocenné príležitosti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ľudské práva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 mladých Európanov </a:t>
          </a:r>
          <a:endParaRPr lang="sk-SK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A8452-8C5A-4989-A4A1-A9B5364870D3}" type="parTrans" cxnId="{0C148D97-34FC-4CEA-B55B-A367D5554A7F}">
      <dgm:prSet/>
      <dgm:spPr/>
      <dgm:t>
        <a:bodyPr/>
        <a:lstStyle/>
        <a:p>
          <a:endParaRPr lang="sk-SK" sz="4000" b="1"/>
        </a:p>
      </dgm:t>
    </dgm:pt>
    <dgm:pt modelId="{E5D07893-E687-4738-AB06-8300F705625C}" type="sibTrans" cxnId="{0C148D97-34FC-4CEA-B55B-A367D5554A7F}">
      <dgm:prSet/>
      <dgm:spPr/>
      <dgm:t>
        <a:bodyPr/>
        <a:lstStyle/>
        <a:p>
          <a:endParaRPr lang="sk-SK" sz="2800" b="1"/>
        </a:p>
      </dgm:t>
    </dgm:pt>
    <dgm:pt modelId="{68CE991F-2992-4EDC-9728-B58BED8E8D63}">
      <dgm:prSet phldrT="[Text]" custT="1"/>
      <dgm:spPr/>
      <dgm:t>
        <a:bodyPr/>
        <a:lstStyle/>
        <a:p>
          <a:pPr algn="l"/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Posilniť postavenie mladých ľudí, ich 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aktívne občianstvo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účasť na </a:t>
          </a:r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demokratickom živote </a:t>
          </a:r>
          <a:endParaRPr lang="sk-SK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8024D-4E35-4B2A-AADC-C11FA48F7904}" type="parTrans" cxnId="{4F8D5896-E91E-4E3F-9CDC-9F11DEF51F41}">
      <dgm:prSet/>
      <dgm:spPr/>
      <dgm:t>
        <a:bodyPr/>
        <a:lstStyle/>
        <a:p>
          <a:endParaRPr lang="sk-SK"/>
        </a:p>
      </dgm:t>
    </dgm:pt>
    <dgm:pt modelId="{5EA3371A-5DEF-482A-9562-2F0ECF448525}" type="sibTrans" cxnId="{4F8D5896-E91E-4E3F-9CDC-9F11DEF51F41}">
      <dgm:prSet/>
      <dgm:spPr/>
      <dgm:t>
        <a:bodyPr/>
        <a:lstStyle/>
        <a:p>
          <a:endParaRPr lang="sk-SK"/>
        </a:p>
      </dgm:t>
    </dgm:pt>
    <dgm:pt modelId="{9DAB74EA-728A-46C7-931C-DEE89E3369FB}" type="pres">
      <dgm:prSet presAssocID="{2DAA5F68-882F-4162-8968-E23434243D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5A31937-A627-4F40-9931-324876F4D4CD}" type="pres">
      <dgm:prSet presAssocID="{D0DD409C-966C-498A-85BA-695FBA07C2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979942C-DE9E-4A63-8A3F-ACDF73A26C72}" type="pres">
      <dgm:prSet presAssocID="{5E6F583C-2BF7-47AF-A963-A4DBE7AEE00F}" presName="sibTrans" presStyleCnt="0"/>
      <dgm:spPr/>
      <dgm:t>
        <a:bodyPr/>
        <a:lstStyle/>
        <a:p>
          <a:endParaRPr lang="sk-SK"/>
        </a:p>
      </dgm:t>
    </dgm:pt>
    <dgm:pt modelId="{20B72754-7A28-4B79-B8F7-757A39BC5240}" type="pres">
      <dgm:prSet presAssocID="{4A34D7B0-0A31-498B-9B68-7D77D70AB4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9E3F1BB-E7B5-427A-890C-E2B50A887E15}" type="pres">
      <dgm:prSet presAssocID="{137C6FE0-43B4-481A-9413-E7770CB20DAA}" presName="sibTrans" presStyleCnt="0"/>
      <dgm:spPr/>
      <dgm:t>
        <a:bodyPr/>
        <a:lstStyle/>
        <a:p>
          <a:endParaRPr lang="sk-SK"/>
        </a:p>
      </dgm:t>
    </dgm:pt>
    <dgm:pt modelId="{F179A1B7-5F8C-44D8-9266-9733A766D1C8}" type="pres">
      <dgm:prSet presAssocID="{68CE991F-2992-4EDC-9728-B58BED8E8D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593EDE8-687F-4B2D-B629-A93EFF696AAD}" type="pres">
      <dgm:prSet presAssocID="{5EA3371A-5DEF-482A-9562-2F0ECF448525}" presName="sibTrans" presStyleCnt="0"/>
      <dgm:spPr/>
      <dgm:t>
        <a:bodyPr/>
        <a:lstStyle/>
        <a:p>
          <a:endParaRPr lang="sk-SK"/>
        </a:p>
      </dgm:t>
    </dgm:pt>
    <dgm:pt modelId="{00A055D4-11B2-456B-B5EE-00DDD44D7256}" type="pres">
      <dgm:prSet presAssocID="{9BCF6A72-6C75-4325-9ECF-6EDEE3C7CC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A1F15EB-CA96-4BD3-B9AE-E6CCD07AA527}" type="pres">
      <dgm:prSet presAssocID="{4C8C4D35-7438-415E-9BC8-41E78C8F3FDD}" presName="sibTrans" presStyleCnt="0"/>
      <dgm:spPr/>
      <dgm:t>
        <a:bodyPr/>
        <a:lstStyle/>
        <a:p>
          <a:endParaRPr lang="sk-SK"/>
        </a:p>
      </dgm:t>
    </dgm:pt>
    <dgm:pt modelId="{8F8FE4D1-DD48-4323-921E-F4C516353DB9}" type="pres">
      <dgm:prSet presAssocID="{58F0DAEE-B24E-413E-AFE3-1D334BF196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6252EC6-5A23-41E4-B159-F7BF9AD37654}" type="presOf" srcId="{58F0DAEE-B24E-413E-AFE3-1D334BF196D0}" destId="{8F8FE4D1-DD48-4323-921E-F4C516353DB9}" srcOrd="0" destOrd="0" presId="urn:microsoft.com/office/officeart/2005/8/layout/hList6"/>
    <dgm:cxn modelId="{57DCA8FB-D96D-4DAB-B144-3DDB64048CC2}" type="presOf" srcId="{2DAA5F68-882F-4162-8968-E23434243D6D}" destId="{9DAB74EA-728A-46C7-931C-DEE89E3369FB}" srcOrd="0" destOrd="0" presId="urn:microsoft.com/office/officeart/2005/8/layout/hList6"/>
    <dgm:cxn modelId="{8C66465B-407E-4B92-A047-35B5E0DB7AC6}" type="presOf" srcId="{68CE991F-2992-4EDC-9728-B58BED8E8D63}" destId="{F179A1B7-5F8C-44D8-9266-9733A766D1C8}" srcOrd="0" destOrd="0" presId="urn:microsoft.com/office/officeart/2005/8/layout/hList6"/>
    <dgm:cxn modelId="{7D8CF24E-D148-4CF0-940F-CC941F15671F}" srcId="{2DAA5F68-882F-4162-8968-E23434243D6D}" destId="{4A34D7B0-0A31-498B-9B68-7D77D70AB4E6}" srcOrd="1" destOrd="0" parTransId="{63E7F379-ED73-4ABF-A1DE-56EEE7960B46}" sibTransId="{137C6FE0-43B4-481A-9413-E7770CB20DAA}"/>
    <dgm:cxn modelId="{0C148D97-34FC-4CEA-B55B-A367D5554A7F}" srcId="{2DAA5F68-882F-4162-8968-E23434243D6D}" destId="{58F0DAEE-B24E-413E-AFE3-1D334BF196D0}" srcOrd="4" destOrd="0" parTransId="{E6DA8452-8C5A-4989-A4A1-A9B5364870D3}" sibTransId="{E5D07893-E687-4738-AB06-8300F705625C}"/>
    <dgm:cxn modelId="{BC9CB9F4-38F1-4517-9FD2-8B60A69ADA21}" type="presOf" srcId="{9BCF6A72-6C75-4325-9ECF-6EDEE3C7CC3A}" destId="{00A055D4-11B2-456B-B5EE-00DDD44D7256}" srcOrd="0" destOrd="0" presId="urn:microsoft.com/office/officeart/2005/8/layout/hList6"/>
    <dgm:cxn modelId="{E5DA705E-E514-431E-B115-3D7F74332CB1}" type="presOf" srcId="{D0DD409C-966C-498A-85BA-695FBA07C20F}" destId="{85A31937-A627-4F40-9931-324876F4D4CD}" srcOrd="0" destOrd="0" presId="urn:microsoft.com/office/officeart/2005/8/layout/hList6"/>
    <dgm:cxn modelId="{12FB9342-6BBE-486F-84E9-88156F02C794}" srcId="{2DAA5F68-882F-4162-8968-E23434243D6D}" destId="{D0DD409C-966C-498A-85BA-695FBA07C20F}" srcOrd="0" destOrd="0" parTransId="{4833AA38-2EB6-4DAF-827B-737CA192B48E}" sibTransId="{5E6F583C-2BF7-47AF-A963-A4DBE7AEE00F}"/>
    <dgm:cxn modelId="{04E13F94-8C6E-4545-AE96-F365804C3DBC}" srcId="{2DAA5F68-882F-4162-8968-E23434243D6D}" destId="{9BCF6A72-6C75-4325-9ECF-6EDEE3C7CC3A}" srcOrd="3" destOrd="0" parTransId="{BF3F857F-993D-4C5A-9E06-CCF09A3E5C4A}" sibTransId="{4C8C4D35-7438-415E-9BC8-41E78C8F3FDD}"/>
    <dgm:cxn modelId="{4F8D5896-E91E-4E3F-9CDC-9F11DEF51F41}" srcId="{2DAA5F68-882F-4162-8968-E23434243D6D}" destId="{68CE991F-2992-4EDC-9728-B58BED8E8D63}" srcOrd="2" destOrd="0" parTransId="{17D8024D-4E35-4B2A-AADC-C11FA48F7904}" sibTransId="{5EA3371A-5DEF-482A-9562-2F0ECF448525}"/>
    <dgm:cxn modelId="{239B22C8-5056-4874-A181-2079B0E7D68E}" type="presOf" srcId="{4A34D7B0-0A31-498B-9B68-7D77D70AB4E6}" destId="{20B72754-7A28-4B79-B8F7-757A39BC5240}" srcOrd="0" destOrd="0" presId="urn:microsoft.com/office/officeart/2005/8/layout/hList6"/>
    <dgm:cxn modelId="{2586A638-E8C6-4960-B19B-B3D88D525F4C}" type="presParOf" srcId="{9DAB74EA-728A-46C7-931C-DEE89E3369FB}" destId="{85A31937-A627-4F40-9931-324876F4D4CD}" srcOrd="0" destOrd="0" presId="urn:microsoft.com/office/officeart/2005/8/layout/hList6"/>
    <dgm:cxn modelId="{7E304F1C-6F01-4EB2-8392-CA764F998463}" type="presParOf" srcId="{9DAB74EA-728A-46C7-931C-DEE89E3369FB}" destId="{F979942C-DE9E-4A63-8A3F-ACDF73A26C72}" srcOrd="1" destOrd="0" presId="urn:microsoft.com/office/officeart/2005/8/layout/hList6"/>
    <dgm:cxn modelId="{13C0E016-B132-490E-BDE5-1F21A25E36EB}" type="presParOf" srcId="{9DAB74EA-728A-46C7-931C-DEE89E3369FB}" destId="{20B72754-7A28-4B79-B8F7-757A39BC5240}" srcOrd="2" destOrd="0" presId="urn:microsoft.com/office/officeart/2005/8/layout/hList6"/>
    <dgm:cxn modelId="{01C6CC10-1B31-4B29-A229-4F37D33A18C2}" type="presParOf" srcId="{9DAB74EA-728A-46C7-931C-DEE89E3369FB}" destId="{69E3F1BB-E7B5-427A-890C-E2B50A887E15}" srcOrd="3" destOrd="0" presId="urn:microsoft.com/office/officeart/2005/8/layout/hList6"/>
    <dgm:cxn modelId="{F5818969-BF14-40A9-9E49-8A6F2BB8C5B4}" type="presParOf" srcId="{9DAB74EA-728A-46C7-931C-DEE89E3369FB}" destId="{F179A1B7-5F8C-44D8-9266-9733A766D1C8}" srcOrd="4" destOrd="0" presId="urn:microsoft.com/office/officeart/2005/8/layout/hList6"/>
    <dgm:cxn modelId="{1EBBC511-ED51-4409-8498-A0580FCD3FBC}" type="presParOf" srcId="{9DAB74EA-728A-46C7-931C-DEE89E3369FB}" destId="{B593EDE8-687F-4B2D-B629-A93EFF696AAD}" srcOrd="5" destOrd="0" presId="urn:microsoft.com/office/officeart/2005/8/layout/hList6"/>
    <dgm:cxn modelId="{6336E1D0-2522-4515-BF3F-FAD9F63D7161}" type="presParOf" srcId="{9DAB74EA-728A-46C7-931C-DEE89E3369FB}" destId="{00A055D4-11B2-456B-B5EE-00DDD44D7256}" srcOrd="6" destOrd="0" presId="urn:microsoft.com/office/officeart/2005/8/layout/hList6"/>
    <dgm:cxn modelId="{9D091955-CE26-43C5-8C32-5022687BCA34}" type="presParOf" srcId="{9DAB74EA-728A-46C7-931C-DEE89E3369FB}" destId="{3A1F15EB-CA96-4BD3-B9AE-E6CCD07AA527}" srcOrd="7" destOrd="0" presId="urn:microsoft.com/office/officeart/2005/8/layout/hList6"/>
    <dgm:cxn modelId="{B299DE1D-50F5-45FC-939F-559275BD1212}" type="presParOf" srcId="{9DAB74EA-728A-46C7-931C-DEE89E3369FB}" destId="{8F8FE4D1-DD48-4323-921E-F4C516353DB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82FE1-05E2-45F6-8D7D-7CDE16AAB4F4}" type="doc">
      <dgm:prSet loTypeId="urn:microsoft.com/office/officeart/2005/8/layout/default" loCatId="list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sk-SK"/>
        </a:p>
      </dgm:t>
    </dgm:pt>
    <dgm:pt modelId="{432D21D1-F52D-4815-9815-738A5D692227}">
      <dgm:prSet phldrT="[Text]" custT="1"/>
      <dgm:spPr/>
      <dgm:t>
        <a:bodyPr/>
        <a:lstStyle/>
        <a:p>
          <a:pPr algn="ctr"/>
          <a:r>
            <a:rPr lang="sk-SK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Kvalita manažmentu a koordinácia </a:t>
          </a:r>
        </a:p>
        <a:p>
          <a:pPr algn="ctr"/>
          <a:r>
            <a:rPr lang="sk-SK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(40 bodov)</a:t>
          </a:r>
          <a:endParaRPr lang="sk-SK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40A05-4691-43F6-9BD1-14BCC427F1C0}" type="parTrans" cxnId="{141033FF-2E0C-4095-AAE0-DAB49B4C19E9}">
      <dgm:prSet/>
      <dgm:spPr/>
      <dgm:t>
        <a:bodyPr/>
        <a:lstStyle/>
        <a:p>
          <a:pPr algn="ctr"/>
          <a:endParaRPr lang="sk-SK" sz="6600" b="1"/>
        </a:p>
      </dgm:t>
    </dgm:pt>
    <dgm:pt modelId="{0D6D445B-1A1E-4A2A-9C6E-A0285956C0D7}" type="sibTrans" cxnId="{141033FF-2E0C-4095-AAE0-DAB49B4C19E9}">
      <dgm:prSet custT="1"/>
      <dgm:spPr/>
      <dgm:t>
        <a:bodyPr/>
        <a:lstStyle/>
        <a:p>
          <a:pPr algn="ctr"/>
          <a:endParaRPr lang="sk-SK" sz="11500" b="1"/>
        </a:p>
      </dgm:t>
    </dgm:pt>
    <dgm:pt modelId="{E9A00078-5807-47EC-8E39-148AEFD01FD6}" type="pres">
      <dgm:prSet presAssocID="{B1782FE1-05E2-45F6-8D7D-7CDE16AAB4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3DA2A5C-44AE-41D2-94F8-3F5D35237C5A}" type="pres">
      <dgm:prSet presAssocID="{432D21D1-F52D-4815-9815-738A5D692227}" presName="node" presStyleLbl="node1" presStyleIdx="0" presStyleCnt="1" custScaleX="145612" custLinFactNeighborX="72869" custLinFactNeighborY="5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F0567DF-4074-4D4F-AECF-9C62D1789F6C}" type="presOf" srcId="{B1782FE1-05E2-45F6-8D7D-7CDE16AAB4F4}" destId="{E9A00078-5807-47EC-8E39-148AEFD01FD6}" srcOrd="0" destOrd="0" presId="urn:microsoft.com/office/officeart/2005/8/layout/default"/>
    <dgm:cxn modelId="{141033FF-2E0C-4095-AAE0-DAB49B4C19E9}" srcId="{B1782FE1-05E2-45F6-8D7D-7CDE16AAB4F4}" destId="{432D21D1-F52D-4815-9815-738A5D692227}" srcOrd="0" destOrd="0" parTransId="{4F140A05-4691-43F6-9BD1-14BCC427F1C0}" sibTransId="{0D6D445B-1A1E-4A2A-9C6E-A0285956C0D7}"/>
    <dgm:cxn modelId="{5ABE4E18-601A-438B-84F7-FA5856C57A13}" type="presOf" srcId="{432D21D1-F52D-4815-9815-738A5D692227}" destId="{83DA2A5C-44AE-41D2-94F8-3F5D35237C5A}" srcOrd="0" destOrd="0" presId="urn:microsoft.com/office/officeart/2005/8/layout/default"/>
    <dgm:cxn modelId="{1C1760A8-64B3-425C-BD22-72DB0A054CC6}" type="presParOf" srcId="{E9A00078-5807-47EC-8E39-148AEFD01FD6}" destId="{83DA2A5C-44AE-41D2-94F8-3F5D35237C5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0A348C-AF98-4405-83FD-EEC4222D4158}" type="doc">
      <dgm:prSet loTypeId="urn:microsoft.com/office/officeart/2005/8/layout/radial3" loCatId="cycle" qsTypeId="urn:microsoft.com/office/officeart/2005/8/quickstyle/3d1" qsCatId="3D" csTypeId="urn:microsoft.com/office/officeart/2005/8/colors/accent1_3" csCatId="accent1" phldr="1"/>
      <dgm:spPr/>
    </dgm:pt>
    <dgm:pt modelId="{C90DFD3A-07CF-4E7F-84F7-97B94DC17F4B}">
      <dgm:prSet phldrT="[Text]" custT="1"/>
      <dgm:spPr/>
      <dgm:t>
        <a:bodyPr/>
        <a:lstStyle/>
        <a:p>
          <a:r>
            <a: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Štandardy kvality </a:t>
          </a:r>
          <a:endParaRPr lang="sk-SK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B113F-B605-4489-A1CB-AD2F39E6FBD4}" type="parTrans" cxnId="{AAA81127-46E7-4D4C-B40E-1F15205C334A}">
      <dgm:prSet/>
      <dgm:spPr/>
      <dgm:t>
        <a:bodyPr/>
        <a:lstStyle/>
        <a:p>
          <a:endParaRPr lang="sk-SK" sz="1600"/>
        </a:p>
      </dgm:t>
    </dgm:pt>
    <dgm:pt modelId="{C00EDC6B-0692-45C7-8DB5-F9750C0550E6}" type="sibTrans" cxnId="{AAA81127-46E7-4D4C-B40E-1F15205C334A}">
      <dgm:prSet/>
      <dgm:spPr/>
      <dgm:t>
        <a:bodyPr/>
        <a:lstStyle/>
        <a:p>
          <a:endParaRPr lang="sk-SK" sz="1600"/>
        </a:p>
      </dgm:t>
    </dgm:pt>
    <dgm:pt modelId="{397066B3-B9E1-4E61-B9DF-CB0D2E12DA05}">
      <dgm:prSet custT="1"/>
      <dgm:spPr/>
      <dgm:t>
        <a:bodyPr/>
        <a:lstStyle/>
        <a:p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Základné princípy programu Erasmus +</a:t>
          </a:r>
          <a:endParaRPr lang="sk-SK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64F56-426F-4ACC-81EE-9F8453AAAD93}" type="parTrans" cxnId="{DDDC5439-1480-449E-B88F-065811A5A0D5}">
      <dgm:prSet/>
      <dgm:spPr/>
      <dgm:t>
        <a:bodyPr/>
        <a:lstStyle/>
        <a:p>
          <a:endParaRPr lang="sk-SK"/>
        </a:p>
      </dgm:t>
    </dgm:pt>
    <dgm:pt modelId="{F36FDEAA-4DD2-4B2B-98A0-29C2DE91B701}" type="sibTrans" cxnId="{DDDC5439-1480-449E-B88F-065811A5A0D5}">
      <dgm:prSet/>
      <dgm:spPr/>
      <dgm:t>
        <a:bodyPr/>
        <a:lstStyle/>
        <a:p>
          <a:endParaRPr lang="sk-SK"/>
        </a:p>
      </dgm:t>
    </dgm:pt>
    <dgm:pt modelId="{EDDD7451-CF19-4E55-8977-75B4C37EE9B4}">
      <dgm:prSet/>
      <dgm:spPr/>
      <dgm:t>
        <a:bodyPr/>
        <a:lstStyle/>
        <a:p>
          <a:r>
            <a:rPr lang="sk-SK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Environmentálna udržateľnosť a zodpovednosť k životnému prostrediu</a:t>
          </a:r>
        </a:p>
      </dgm:t>
    </dgm:pt>
    <dgm:pt modelId="{27D4860C-8572-427F-AEEF-BCAFA08115EF}" type="parTrans" cxnId="{5C34C09A-2E87-4C85-A513-485E66ADF2F4}">
      <dgm:prSet/>
      <dgm:spPr/>
      <dgm:t>
        <a:bodyPr/>
        <a:lstStyle/>
        <a:p>
          <a:endParaRPr lang="sk-SK"/>
        </a:p>
      </dgm:t>
    </dgm:pt>
    <dgm:pt modelId="{18ED1FA0-3D6A-4EDE-9175-1B6E4C232893}" type="sibTrans" cxnId="{5C34C09A-2E87-4C85-A513-485E66ADF2F4}">
      <dgm:prSet/>
      <dgm:spPr/>
      <dgm:t>
        <a:bodyPr/>
        <a:lstStyle/>
        <a:p>
          <a:endParaRPr lang="sk-SK"/>
        </a:p>
      </dgm:t>
    </dgm:pt>
    <dgm:pt modelId="{C203AF2D-1DDF-4F74-AD6D-06DE5437028E}">
      <dgm:prSet/>
      <dgm:spPr/>
      <dgm:t>
        <a:bodyPr/>
        <a:lstStyle/>
        <a:p>
          <a:r>
            <a:rPr lang="sk-SK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Virtuálna spolupráca, virtuálne, kombinované (</a:t>
          </a:r>
          <a:r>
            <a:rPr lang="sk-SK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blended</a:t>
          </a:r>
          <a:r>
            <a:rPr lang="sk-SK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mobility</a:t>
          </a:r>
          <a:endParaRPr lang="sk-SK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94384-03DB-407B-B8ED-9B13D98F63CD}" type="parTrans" cxnId="{75470183-C401-4777-B289-2B950B043815}">
      <dgm:prSet/>
      <dgm:spPr/>
      <dgm:t>
        <a:bodyPr/>
        <a:lstStyle/>
        <a:p>
          <a:endParaRPr lang="sk-SK"/>
        </a:p>
      </dgm:t>
    </dgm:pt>
    <dgm:pt modelId="{EC070CF3-A721-4DE0-B20C-727B89DC3433}" type="sibTrans" cxnId="{75470183-C401-4777-B289-2B950B043815}">
      <dgm:prSet/>
      <dgm:spPr/>
      <dgm:t>
        <a:bodyPr/>
        <a:lstStyle/>
        <a:p>
          <a:endParaRPr lang="sk-SK"/>
        </a:p>
      </dgm:t>
    </dgm:pt>
    <dgm:pt modelId="{3A984116-7F1E-4FEF-A675-7A3D23862D5D}">
      <dgm:prSet phldrT="[Text]" custT="1"/>
      <dgm:spPr/>
      <dgm:t>
        <a:bodyPr/>
        <a:lstStyle/>
        <a:p>
          <a:r>
            <a:rPr lang="sk-SK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Aktívna participácia v sieti Erasmus organizáciách</a:t>
          </a:r>
          <a:endParaRPr lang="sk-SK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59A9C-0EF2-44A1-9B5B-6C48192055A4}" type="parTrans" cxnId="{8A9BA6D3-1996-4429-A668-59DBB1CE0705}">
      <dgm:prSet/>
      <dgm:spPr/>
      <dgm:t>
        <a:bodyPr/>
        <a:lstStyle/>
        <a:p>
          <a:endParaRPr lang="sk-SK"/>
        </a:p>
      </dgm:t>
    </dgm:pt>
    <dgm:pt modelId="{320B064E-6AD0-4870-AC24-9FA09C8842BD}" type="sibTrans" cxnId="{8A9BA6D3-1996-4429-A668-59DBB1CE0705}">
      <dgm:prSet/>
      <dgm:spPr/>
      <dgm:t>
        <a:bodyPr/>
        <a:lstStyle/>
        <a:p>
          <a:endParaRPr lang="sk-SK"/>
        </a:p>
      </dgm:t>
    </dgm:pt>
    <dgm:pt modelId="{64C0A113-8029-4E94-B896-D543526EB8AD}">
      <dgm:prSet phldrT="[Text]" custT="1"/>
      <dgm:spPr/>
      <dgm:t>
        <a:bodyPr/>
        <a:lstStyle/>
        <a:p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Manažment kvality </a:t>
          </a:r>
          <a:endParaRPr lang="sk-SK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9B4F4-8374-478B-8A22-23D2E5DB07B8}" type="parTrans" cxnId="{0C471AA6-1E89-468D-A4B6-3A5EC9873704}">
      <dgm:prSet/>
      <dgm:spPr/>
      <dgm:t>
        <a:bodyPr/>
        <a:lstStyle/>
        <a:p>
          <a:endParaRPr lang="sk-SK"/>
        </a:p>
      </dgm:t>
    </dgm:pt>
    <dgm:pt modelId="{3348FCCE-8C90-49A0-BA40-3E0AA293D80D}" type="sibTrans" cxnId="{0C471AA6-1E89-468D-A4B6-3A5EC9873704}">
      <dgm:prSet/>
      <dgm:spPr/>
      <dgm:t>
        <a:bodyPr/>
        <a:lstStyle/>
        <a:p>
          <a:endParaRPr lang="sk-SK"/>
        </a:p>
      </dgm:t>
    </dgm:pt>
    <dgm:pt modelId="{C01EE4A3-405D-45B4-B07B-A6D24C1AD84D}">
      <dgm:prSet custT="1"/>
      <dgm:spPr/>
      <dgm:t>
        <a:bodyPr/>
        <a:lstStyle/>
        <a:p>
          <a:r>
            <a:rPr lang="sk-SK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Inklúzia a diverzita </a:t>
          </a:r>
          <a:endParaRPr lang="sk-SK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C92BB-C8CD-489D-A2DC-3F4B01A2C2A6}" type="parTrans" cxnId="{0B181E05-FCA6-428E-BEA3-C0E43643B309}">
      <dgm:prSet/>
      <dgm:spPr/>
      <dgm:t>
        <a:bodyPr/>
        <a:lstStyle/>
        <a:p>
          <a:endParaRPr lang="sk-SK"/>
        </a:p>
      </dgm:t>
    </dgm:pt>
    <dgm:pt modelId="{40A5817F-1D9F-4EA6-8E2F-A2B92763B91D}" type="sibTrans" cxnId="{0B181E05-FCA6-428E-BEA3-C0E43643B309}">
      <dgm:prSet/>
      <dgm:spPr/>
      <dgm:t>
        <a:bodyPr/>
        <a:lstStyle/>
        <a:p>
          <a:endParaRPr lang="sk-SK"/>
        </a:p>
      </dgm:t>
    </dgm:pt>
    <dgm:pt modelId="{22C4EEE2-2C0D-4B4E-8F62-E3DEA5F7A903}">
      <dgm:prSet custT="1"/>
      <dgm:spPr/>
      <dgm:t>
        <a:bodyPr/>
        <a:lstStyle/>
        <a:p>
          <a:r>
            <a:rPr lang="sk-SK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Zodpovednosť (</a:t>
          </a:r>
          <a:r>
            <a:rPr lang="sk-SK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finannčná</a:t>
          </a:r>
          <a:r>
            <a:rPr lang="sk-SK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aktivity, komunikácia s NA</a:t>
          </a:r>
          <a:endParaRPr lang="sk-SK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6A64C-3F83-4A40-9066-D1A5BFA7B5AE}" type="parTrans" cxnId="{A7450359-166E-4C59-B085-7A18CC1041D6}">
      <dgm:prSet/>
      <dgm:spPr/>
      <dgm:t>
        <a:bodyPr/>
        <a:lstStyle/>
        <a:p>
          <a:endParaRPr lang="sk-SK"/>
        </a:p>
      </dgm:t>
    </dgm:pt>
    <dgm:pt modelId="{EAF40FD9-81E4-4201-891D-47F1B9065A45}" type="sibTrans" cxnId="{A7450359-166E-4C59-B085-7A18CC1041D6}">
      <dgm:prSet/>
      <dgm:spPr/>
      <dgm:t>
        <a:bodyPr/>
        <a:lstStyle/>
        <a:p>
          <a:endParaRPr lang="sk-SK"/>
        </a:p>
      </dgm:t>
    </dgm:pt>
    <dgm:pt modelId="{343D5E4E-4B08-4E6C-BAC6-6B13EB2B8F61}">
      <dgm:prSet custT="1"/>
      <dgm:spPr/>
      <dgm:t>
        <a:bodyPr/>
        <a:lstStyle/>
        <a:p>
          <a:r>
            <a:rPr lang="sk-SK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Transparentnosť, Partnerstvo, Monitoring, </a:t>
          </a:r>
          <a:r>
            <a:rPr lang="sk-SK" sz="11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Evaluácia</a:t>
          </a:r>
          <a:r>
            <a:rPr lang="sk-SK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sk-SK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2EAAC-0EC6-400C-9409-6FCBF3A13405}" type="parTrans" cxnId="{E4FEFE29-3670-4FFA-B248-51A2F9CBEA04}">
      <dgm:prSet/>
      <dgm:spPr/>
      <dgm:t>
        <a:bodyPr/>
        <a:lstStyle/>
        <a:p>
          <a:endParaRPr lang="sk-SK"/>
        </a:p>
      </dgm:t>
    </dgm:pt>
    <dgm:pt modelId="{0AEF386A-CD5B-419A-B3FF-66DD26E615DA}" type="sibTrans" cxnId="{E4FEFE29-3670-4FFA-B248-51A2F9CBEA04}">
      <dgm:prSet/>
      <dgm:spPr/>
      <dgm:t>
        <a:bodyPr/>
        <a:lstStyle/>
        <a:p>
          <a:endParaRPr lang="sk-SK"/>
        </a:p>
      </dgm:t>
    </dgm:pt>
    <dgm:pt modelId="{C73A8610-670C-4F8E-97D8-63F161655CEC}">
      <dgm:prSet custT="1"/>
      <dgm:spPr/>
      <dgm:t>
        <a:bodyPr/>
        <a:lstStyle/>
        <a:p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Kvalita</a:t>
          </a:r>
          <a:r>
            <a:rPr lang="sk-SK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vzdelávacích aktivít</a:t>
          </a:r>
          <a:endParaRPr lang="sk-SK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1A5CB-F58E-40DB-B6C9-5F5E875511F7}" type="parTrans" cxnId="{D77D40EF-FB8D-4232-A2D7-66FAD7ECD4FF}">
      <dgm:prSet/>
      <dgm:spPr/>
      <dgm:t>
        <a:bodyPr/>
        <a:lstStyle/>
        <a:p>
          <a:endParaRPr lang="sk-SK"/>
        </a:p>
      </dgm:t>
    </dgm:pt>
    <dgm:pt modelId="{8DA3BC42-20AF-4B39-B72C-946ADFC141F1}" type="sibTrans" cxnId="{D77D40EF-FB8D-4232-A2D7-66FAD7ECD4FF}">
      <dgm:prSet/>
      <dgm:spPr/>
      <dgm:t>
        <a:bodyPr/>
        <a:lstStyle/>
        <a:p>
          <a:endParaRPr lang="sk-SK"/>
        </a:p>
      </dgm:t>
    </dgm:pt>
    <dgm:pt modelId="{E2E85E13-7587-4901-B504-FC2637BE1CC1}">
      <dgm:prSet custT="1"/>
      <dgm:spPr/>
      <dgm:t>
        <a:bodyPr/>
        <a:lstStyle/>
        <a:p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Zdieľanie</a:t>
          </a:r>
          <a:r>
            <a:rPr lang="sk-SK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výsledkov a skúsenosti z programu Erasmus+</a:t>
          </a:r>
          <a:endParaRPr lang="sk-SK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249C7-7E33-41C8-ABE0-3951693F39B4}" type="parTrans" cxnId="{42807AA0-C20F-4BEE-BC5D-E8C35CAAB010}">
      <dgm:prSet/>
      <dgm:spPr/>
      <dgm:t>
        <a:bodyPr/>
        <a:lstStyle/>
        <a:p>
          <a:endParaRPr lang="sk-SK"/>
        </a:p>
      </dgm:t>
    </dgm:pt>
    <dgm:pt modelId="{C9BF7BAD-82B9-4453-A539-B696DDAECDB7}" type="sibTrans" cxnId="{42807AA0-C20F-4BEE-BC5D-E8C35CAAB010}">
      <dgm:prSet/>
      <dgm:spPr/>
      <dgm:t>
        <a:bodyPr/>
        <a:lstStyle/>
        <a:p>
          <a:endParaRPr lang="sk-SK"/>
        </a:p>
      </dgm:t>
    </dgm:pt>
    <dgm:pt modelId="{E52D578A-12DB-479F-8BE2-F765C0990831}">
      <dgm:prSet custT="1"/>
      <dgm:spPr/>
      <dgm:t>
        <a:bodyPr/>
        <a:lstStyle/>
        <a:p>
          <a:r>
            <a:rPr lang="sk-SK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Stratégia EÚ v oblasti mládeže</a:t>
          </a:r>
          <a:endParaRPr lang="sk-SK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240E6-9BAB-4701-8236-F3F3061F8250}" type="parTrans" cxnId="{0FDD1878-8AAF-492E-B2D2-655C90817240}">
      <dgm:prSet/>
      <dgm:spPr/>
      <dgm:t>
        <a:bodyPr/>
        <a:lstStyle/>
        <a:p>
          <a:endParaRPr lang="sk-SK"/>
        </a:p>
      </dgm:t>
    </dgm:pt>
    <dgm:pt modelId="{37C0A8A1-E2AE-4A76-8692-106EDC803E6B}" type="sibTrans" cxnId="{0FDD1878-8AAF-492E-B2D2-655C90817240}">
      <dgm:prSet/>
      <dgm:spPr/>
      <dgm:t>
        <a:bodyPr/>
        <a:lstStyle/>
        <a:p>
          <a:endParaRPr lang="sk-SK"/>
        </a:p>
      </dgm:t>
    </dgm:pt>
    <dgm:pt modelId="{20225FE5-686F-4B58-9AD0-353A4293B71D}">
      <dgm:prSet custT="1"/>
      <dgm:spPr/>
      <dgm:t>
        <a:bodyPr/>
        <a:lstStyle/>
        <a:p>
          <a:r>
            <a:rPr lang="sk-SK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</a:t>
          </a:r>
          <a:r>
            <a:rPr lang="sk-SK" sz="11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100" b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Youth</a:t>
          </a:r>
          <a:r>
            <a:rPr lang="sk-SK" sz="11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100" b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Goals</a:t>
          </a:r>
          <a:endParaRPr lang="sk-SK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1F030-9E53-45FD-9492-4C7E90CFECAD}" type="parTrans" cxnId="{82F45A4B-D97E-4187-ABB6-234ACA1305F4}">
      <dgm:prSet/>
      <dgm:spPr/>
      <dgm:t>
        <a:bodyPr/>
        <a:lstStyle/>
        <a:p>
          <a:endParaRPr lang="sk-SK"/>
        </a:p>
      </dgm:t>
    </dgm:pt>
    <dgm:pt modelId="{D742B99F-475C-4F09-9D2A-FD0D38EB841A}" type="sibTrans" cxnId="{82F45A4B-D97E-4187-ABB6-234ACA1305F4}">
      <dgm:prSet/>
      <dgm:spPr/>
      <dgm:t>
        <a:bodyPr/>
        <a:lstStyle/>
        <a:p>
          <a:endParaRPr lang="sk-SK"/>
        </a:p>
      </dgm:t>
    </dgm:pt>
    <dgm:pt modelId="{91C9EEE2-0266-44F1-AA4A-BBA0162D6721}">
      <dgm:prSet phldrT="[Text]" custT="1"/>
      <dgm:spPr/>
      <dgm:t>
        <a:bodyPr/>
        <a:lstStyle/>
        <a:p>
          <a:r>
            <a: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Priority politík v oblasti mládeže</a:t>
          </a:r>
          <a:endParaRPr lang="sk-SK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C03ED-EC89-48C2-9CA3-6FD33600E7C9}" type="parTrans" cxnId="{37D68040-188D-44DB-B972-D1CA86633F00}">
      <dgm:prSet/>
      <dgm:spPr/>
      <dgm:t>
        <a:bodyPr/>
        <a:lstStyle/>
        <a:p>
          <a:endParaRPr lang="sk-SK"/>
        </a:p>
      </dgm:t>
    </dgm:pt>
    <dgm:pt modelId="{9C78736B-31DB-4CD7-8F16-F4E6045B1F21}" type="sibTrans" cxnId="{37D68040-188D-44DB-B972-D1CA86633F00}">
      <dgm:prSet/>
      <dgm:spPr/>
      <dgm:t>
        <a:bodyPr/>
        <a:lstStyle/>
        <a:p>
          <a:endParaRPr lang="sk-SK"/>
        </a:p>
      </dgm:t>
    </dgm:pt>
    <dgm:pt modelId="{16F65BC5-D09C-4587-897D-EEACD5367C65}" type="pres">
      <dgm:prSet presAssocID="{310A348C-AF98-4405-83FD-EEC4222D4158}" presName="composite" presStyleCnt="0">
        <dgm:presLayoutVars>
          <dgm:chMax val="1"/>
          <dgm:dir/>
          <dgm:resizeHandles val="exact"/>
        </dgm:presLayoutVars>
      </dgm:prSet>
      <dgm:spPr/>
    </dgm:pt>
    <dgm:pt modelId="{7BD62F78-7AB8-4E35-9FDB-A0C6B7D18FB1}" type="pres">
      <dgm:prSet presAssocID="{310A348C-AF98-4405-83FD-EEC4222D4158}" presName="radial" presStyleCnt="0">
        <dgm:presLayoutVars>
          <dgm:animLvl val="ctr"/>
        </dgm:presLayoutVars>
      </dgm:prSet>
      <dgm:spPr/>
    </dgm:pt>
    <dgm:pt modelId="{586E5A25-6189-45E0-8AA4-5448978910AD}" type="pres">
      <dgm:prSet presAssocID="{C90DFD3A-07CF-4E7F-84F7-97B94DC17F4B}" presName="centerShape" presStyleLbl="vennNode1" presStyleIdx="0" presStyleCnt="14"/>
      <dgm:spPr/>
      <dgm:t>
        <a:bodyPr/>
        <a:lstStyle/>
        <a:p>
          <a:endParaRPr lang="sk-SK"/>
        </a:p>
      </dgm:t>
    </dgm:pt>
    <dgm:pt modelId="{30D2D6F4-847C-45CF-B167-DCD923CB5999}" type="pres">
      <dgm:prSet presAssocID="{91C9EEE2-0266-44F1-AA4A-BBA0162D6721}" presName="node" presStyleLbl="vennNode1" presStyleIdx="1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427B8D1-12B6-4155-8172-023CE72E9C79}" type="pres">
      <dgm:prSet presAssocID="{E52D578A-12DB-479F-8BE2-F765C0990831}" presName="node" presStyleLbl="vennNode1" presStyleIdx="2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A9146EF-D1CD-4A55-BEED-83E15EDF2A4C}" type="pres">
      <dgm:prSet presAssocID="{20225FE5-686F-4B58-9AD0-353A4293B71D}" presName="node" presStyleLbl="vennNode1" presStyleIdx="3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DF4DCC1-8396-4D92-BBFC-F6F6E155E3E6}" type="pres">
      <dgm:prSet presAssocID="{397066B3-B9E1-4E61-B9DF-CB0D2E12DA05}" presName="node" presStyleLbl="vennNode1" presStyleIdx="4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90DF1DF-74E3-459D-8754-874DC86D851D}" type="pres">
      <dgm:prSet presAssocID="{C01EE4A3-405D-45B4-B07B-A6D24C1AD84D}" presName="node" presStyleLbl="vennNode1" presStyleIdx="5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2925364-296F-4DA5-88BE-41DEFD73269E}" type="pres">
      <dgm:prSet presAssocID="{EDDD7451-CF19-4E55-8977-75B4C37EE9B4}" presName="node" presStyleLbl="vennNode1" presStyleIdx="6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8887098-D291-46AE-AFB0-91B1D1168C78}" type="pres">
      <dgm:prSet presAssocID="{C203AF2D-1DDF-4F74-AD6D-06DE5437028E}" presName="node" presStyleLbl="vennNode1" presStyleIdx="7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88C1EDA-88AD-4029-8035-FBE93BBACE84}" type="pres">
      <dgm:prSet presAssocID="{3A984116-7F1E-4FEF-A675-7A3D23862D5D}" presName="node" presStyleLbl="vennNode1" presStyleIdx="8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18C14A0-54BB-4434-AD57-8792757E63DE}" type="pres">
      <dgm:prSet presAssocID="{64C0A113-8029-4E94-B896-D543526EB8AD}" presName="node" presStyleLbl="vennNode1" presStyleIdx="9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1FE9EBE-A198-4D0A-933C-63A5DF8CC6FB}" type="pres">
      <dgm:prSet presAssocID="{22C4EEE2-2C0D-4B4E-8F62-E3DEA5F7A903}" presName="node" presStyleLbl="vennNode1" presStyleIdx="10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7127652-4195-4E67-9234-11F2108EDF02}" type="pres">
      <dgm:prSet presAssocID="{343D5E4E-4B08-4E6C-BAC6-6B13EB2B8F61}" presName="node" presStyleLbl="vennNode1" presStyleIdx="11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4DE91B7-A8DF-47EB-8872-BE17C38A1CAF}" type="pres">
      <dgm:prSet presAssocID="{C73A8610-670C-4F8E-97D8-63F161655CEC}" presName="node" presStyleLbl="vennNode1" presStyleIdx="12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E0A0353-C945-4809-8BAA-E7459F4D9F74}" type="pres">
      <dgm:prSet presAssocID="{E2E85E13-7587-4901-B504-FC2637BE1CC1}" presName="node" presStyleLbl="vennNode1" presStyleIdx="13" presStyleCnt="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C471AA6-1E89-468D-A4B6-3A5EC9873704}" srcId="{C90DFD3A-07CF-4E7F-84F7-97B94DC17F4B}" destId="{64C0A113-8029-4E94-B896-D543526EB8AD}" srcOrd="8" destOrd="0" parTransId="{1819B4F4-8374-478B-8A22-23D2E5DB07B8}" sibTransId="{3348FCCE-8C90-49A0-BA40-3E0AA293D80D}"/>
    <dgm:cxn modelId="{82F45A4B-D97E-4187-ABB6-234ACA1305F4}" srcId="{C90DFD3A-07CF-4E7F-84F7-97B94DC17F4B}" destId="{20225FE5-686F-4B58-9AD0-353A4293B71D}" srcOrd="2" destOrd="0" parTransId="{8391F030-9E53-45FD-9492-4C7E90CFECAD}" sibTransId="{D742B99F-475C-4F09-9D2A-FD0D38EB841A}"/>
    <dgm:cxn modelId="{23C08629-BE9B-4E8A-8F98-97A7787A05E5}" type="presOf" srcId="{397066B3-B9E1-4E61-B9DF-CB0D2E12DA05}" destId="{BDF4DCC1-8396-4D92-BBFC-F6F6E155E3E6}" srcOrd="0" destOrd="0" presId="urn:microsoft.com/office/officeart/2005/8/layout/radial3"/>
    <dgm:cxn modelId="{2FCE057D-33CB-4FDE-9599-0A0A490B6B5D}" type="presOf" srcId="{343D5E4E-4B08-4E6C-BAC6-6B13EB2B8F61}" destId="{67127652-4195-4E67-9234-11F2108EDF02}" srcOrd="0" destOrd="0" presId="urn:microsoft.com/office/officeart/2005/8/layout/radial3"/>
    <dgm:cxn modelId="{1492FD57-4BA9-4739-BD2F-0665B48B2B99}" type="presOf" srcId="{91C9EEE2-0266-44F1-AA4A-BBA0162D6721}" destId="{30D2D6F4-847C-45CF-B167-DCD923CB5999}" srcOrd="0" destOrd="0" presId="urn:microsoft.com/office/officeart/2005/8/layout/radial3"/>
    <dgm:cxn modelId="{7D994942-095E-43A7-9FAD-EE9D4AC85DD8}" type="presOf" srcId="{64C0A113-8029-4E94-B896-D543526EB8AD}" destId="{418C14A0-54BB-4434-AD57-8792757E63DE}" srcOrd="0" destOrd="0" presId="urn:microsoft.com/office/officeart/2005/8/layout/radial3"/>
    <dgm:cxn modelId="{AAA81127-46E7-4D4C-B40E-1F15205C334A}" srcId="{310A348C-AF98-4405-83FD-EEC4222D4158}" destId="{C90DFD3A-07CF-4E7F-84F7-97B94DC17F4B}" srcOrd="0" destOrd="0" parTransId="{11AB113F-B605-4489-A1CB-AD2F39E6FBD4}" sibTransId="{C00EDC6B-0692-45C7-8DB5-F9750C0550E6}"/>
    <dgm:cxn modelId="{C947BB46-230F-4112-AFFB-F84EF6760893}" type="presOf" srcId="{C73A8610-670C-4F8E-97D8-63F161655CEC}" destId="{64DE91B7-A8DF-47EB-8872-BE17C38A1CAF}" srcOrd="0" destOrd="0" presId="urn:microsoft.com/office/officeart/2005/8/layout/radial3"/>
    <dgm:cxn modelId="{D77D40EF-FB8D-4232-A2D7-66FAD7ECD4FF}" srcId="{C90DFD3A-07CF-4E7F-84F7-97B94DC17F4B}" destId="{C73A8610-670C-4F8E-97D8-63F161655CEC}" srcOrd="11" destOrd="0" parTransId="{1691A5CB-F58E-40DB-B6C9-5F5E875511F7}" sibTransId="{8DA3BC42-20AF-4B39-B72C-946ADFC141F1}"/>
    <dgm:cxn modelId="{37D68040-188D-44DB-B972-D1CA86633F00}" srcId="{C90DFD3A-07CF-4E7F-84F7-97B94DC17F4B}" destId="{91C9EEE2-0266-44F1-AA4A-BBA0162D6721}" srcOrd="0" destOrd="0" parTransId="{C33C03ED-EC89-48C2-9CA3-6FD33600E7C9}" sibTransId="{9C78736B-31DB-4CD7-8F16-F4E6045B1F21}"/>
    <dgm:cxn modelId="{D0D0CEB4-B907-45F9-9494-BDC5D176140C}" type="presOf" srcId="{310A348C-AF98-4405-83FD-EEC4222D4158}" destId="{16F65BC5-D09C-4587-897D-EEACD5367C65}" srcOrd="0" destOrd="0" presId="urn:microsoft.com/office/officeart/2005/8/layout/radial3"/>
    <dgm:cxn modelId="{A7450359-166E-4C59-B085-7A18CC1041D6}" srcId="{C90DFD3A-07CF-4E7F-84F7-97B94DC17F4B}" destId="{22C4EEE2-2C0D-4B4E-8F62-E3DEA5F7A903}" srcOrd="9" destOrd="0" parTransId="{48E6A64C-3F83-4A40-9066-D1A5BFA7B5AE}" sibTransId="{EAF40FD9-81E4-4201-891D-47F1B9065A45}"/>
    <dgm:cxn modelId="{E4FEFE29-3670-4FFA-B248-51A2F9CBEA04}" srcId="{C90DFD3A-07CF-4E7F-84F7-97B94DC17F4B}" destId="{343D5E4E-4B08-4E6C-BAC6-6B13EB2B8F61}" srcOrd="10" destOrd="0" parTransId="{5232EAAC-0EC6-400C-9409-6FCBF3A13405}" sibTransId="{0AEF386A-CD5B-419A-B3FF-66DD26E615DA}"/>
    <dgm:cxn modelId="{5C34C09A-2E87-4C85-A513-485E66ADF2F4}" srcId="{C90DFD3A-07CF-4E7F-84F7-97B94DC17F4B}" destId="{EDDD7451-CF19-4E55-8977-75B4C37EE9B4}" srcOrd="5" destOrd="0" parTransId="{27D4860C-8572-427F-AEEF-BCAFA08115EF}" sibTransId="{18ED1FA0-3D6A-4EDE-9175-1B6E4C232893}"/>
    <dgm:cxn modelId="{0FDD1878-8AAF-492E-B2D2-655C90817240}" srcId="{C90DFD3A-07CF-4E7F-84F7-97B94DC17F4B}" destId="{E52D578A-12DB-479F-8BE2-F765C0990831}" srcOrd="1" destOrd="0" parTransId="{571240E6-9BAB-4701-8236-F3F3061F8250}" sibTransId="{37C0A8A1-E2AE-4A76-8692-106EDC803E6B}"/>
    <dgm:cxn modelId="{1E1AFEEB-D41A-415B-8D74-72288522FA91}" type="presOf" srcId="{C01EE4A3-405D-45B4-B07B-A6D24C1AD84D}" destId="{A90DF1DF-74E3-459D-8754-874DC86D851D}" srcOrd="0" destOrd="0" presId="urn:microsoft.com/office/officeart/2005/8/layout/radial3"/>
    <dgm:cxn modelId="{2FE80A88-7AD5-4912-8897-BF386E0A66D6}" type="presOf" srcId="{C90DFD3A-07CF-4E7F-84F7-97B94DC17F4B}" destId="{586E5A25-6189-45E0-8AA4-5448978910AD}" srcOrd="0" destOrd="0" presId="urn:microsoft.com/office/officeart/2005/8/layout/radial3"/>
    <dgm:cxn modelId="{98082F64-4388-4D28-9770-8235515F4028}" type="presOf" srcId="{EDDD7451-CF19-4E55-8977-75B4C37EE9B4}" destId="{A2925364-296F-4DA5-88BE-41DEFD73269E}" srcOrd="0" destOrd="0" presId="urn:microsoft.com/office/officeart/2005/8/layout/radial3"/>
    <dgm:cxn modelId="{33067225-5EAA-4C6C-B4BE-AF19A0F3C087}" type="presOf" srcId="{22C4EEE2-2C0D-4B4E-8F62-E3DEA5F7A903}" destId="{21FE9EBE-A198-4D0A-933C-63A5DF8CC6FB}" srcOrd="0" destOrd="0" presId="urn:microsoft.com/office/officeart/2005/8/layout/radial3"/>
    <dgm:cxn modelId="{42807AA0-C20F-4BEE-BC5D-E8C35CAAB010}" srcId="{C90DFD3A-07CF-4E7F-84F7-97B94DC17F4B}" destId="{E2E85E13-7587-4901-B504-FC2637BE1CC1}" srcOrd="12" destOrd="0" parTransId="{706249C7-7E33-41C8-ABE0-3951693F39B4}" sibTransId="{C9BF7BAD-82B9-4453-A539-B696DDAECDB7}"/>
    <dgm:cxn modelId="{801A8D9F-00B8-4374-B589-9D5016752625}" type="presOf" srcId="{20225FE5-686F-4B58-9AD0-353A4293B71D}" destId="{EA9146EF-D1CD-4A55-BEED-83E15EDF2A4C}" srcOrd="0" destOrd="0" presId="urn:microsoft.com/office/officeart/2005/8/layout/radial3"/>
    <dgm:cxn modelId="{DDDC5439-1480-449E-B88F-065811A5A0D5}" srcId="{C90DFD3A-07CF-4E7F-84F7-97B94DC17F4B}" destId="{397066B3-B9E1-4E61-B9DF-CB0D2E12DA05}" srcOrd="3" destOrd="0" parTransId="{45B64F56-426F-4ACC-81EE-9F8453AAAD93}" sibTransId="{F36FDEAA-4DD2-4B2B-98A0-29C2DE91B701}"/>
    <dgm:cxn modelId="{AD22554D-15FC-4966-99FF-010A16DF8143}" type="presOf" srcId="{C203AF2D-1DDF-4F74-AD6D-06DE5437028E}" destId="{98887098-D291-46AE-AFB0-91B1D1168C78}" srcOrd="0" destOrd="0" presId="urn:microsoft.com/office/officeart/2005/8/layout/radial3"/>
    <dgm:cxn modelId="{D0569F53-F83D-47B9-8F73-ABC592CE82CB}" type="presOf" srcId="{E2E85E13-7587-4901-B504-FC2637BE1CC1}" destId="{0E0A0353-C945-4809-8BAA-E7459F4D9F74}" srcOrd="0" destOrd="0" presId="urn:microsoft.com/office/officeart/2005/8/layout/radial3"/>
    <dgm:cxn modelId="{7638179D-970C-4AFD-A2D9-5C19C6939018}" type="presOf" srcId="{3A984116-7F1E-4FEF-A675-7A3D23862D5D}" destId="{A88C1EDA-88AD-4029-8035-FBE93BBACE84}" srcOrd="0" destOrd="0" presId="urn:microsoft.com/office/officeart/2005/8/layout/radial3"/>
    <dgm:cxn modelId="{75470183-C401-4777-B289-2B950B043815}" srcId="{C90DFD3A-07CF-4E7F-84F7-97B94DC17F4B}" destId="{C203AF2D-1DDF-4F74-AD6D-06DE5437028E}" srcOrd="6" destOrd="0" parTransId="{8C894384-03DB-407B-B8ED-9B13D98F63CD}" sibTransId="{EC070CF3-A721-4DE0-B20C-727B89DC3433}"/>
    <dgm:cxn modelId="{0B181E05-FCA6-428E-BEA3-C0E43643B309}" srcId="{C90DFD3A-07CF-4E7F-84F7-97B94DC17F4B}" destId="{C01EE4A3-405D-45B4-B07B-A6D24C1AD84D}" srcOrd="4" destOrd="0" parTransId="{498C92BB-C8CD-489D-A2DC-3F4B01A2C2A6}" sibTransId="{40A5817F-1D9F-4EA6-8E2F-A2B92763B91D}"/>
    <dgm:cxn modelId="{8A9BA6D3-1996-4429-A668-59DBB1CE0705}" srcId="{C90DFD3A-07CF-4E7F-84F7-97B94DC17F4B}" destId="{3A984116-7F1E-4FEF-A675-7A3D23862D5D}" srcOrd="7" destOrd="0" parTransId="{5F959A9C-0EF2-44A1-9B5B-6C48192055A4}" sibTransId="{320B064E-6AD0-4870-AC24-9FA09C8842BD}"/>
    <dgm:cxn modelId="{6AACFC12-06C3-41FF-83EA-AB85F6BE9581}" type="presOf" srcId="{E52D578A-12DB-479F-8BE2-F765C0990831}" destId="{B427B8D1-12B6-4155-8172-023CE72E9C79}" srcOrd="0" destOrd="0" presId="urn:microsoft.com/office/officeart/2005/8/layout/radial3"/>
    <dgm:cxn modelId="{F3FD3F1B-88BB-46FF-BF62-8A1399223801}" type="presParOf" srcId="{16F65BC5-D09C-4587-897D-EEACD5367C65}" destId="{7BD62F78-7AB8-4E35-9FDB-A0C6B7D18FB1}" srcOrd="0" destOrd="0" presId="urn:microsoft.com/office/officeart/2005/8/layout/radial3"/>
    <dgm:cxn modelId="{B8AEC19E-37CE-4666-95DC-6347A8507756}" type="presParOf" srcId="{7BD62F78-7AB8-4E35-9FDB-A0C6B7D18FB1}" destId="{586E5A25-6189-45E0-8AA4-5448978910AD}" srcOrd="0" destOrd="0" presId="urn:microsoft.com/office/officeart/2005/8/layout/radial3"/>
    <dgm:cxn modelId="{E4E30707-FC6C-46B5-9860-7803A78A46F2}" type="presParOf" srcId="{7BD62F78-7AB8-4E35-9FDB-A0C6B7D18FB1}" destId="{30D2D6F4-847C-45CF-B167-DCD923CB5999}" srcOrd="1" destOrd="0" presId="urn:microsoft.com/office/officeart/2005/8/layout/radial3"/>
    <dgm:cxn modelId="{EBB1A2EC-1E1D-4CE7-BADF-63923D4F779E}" type="presParOf" srcId="{7BD62F78-7AB8-4E35-9FDB-A0C6B7D18FB1}" destId="{B427B8D1-12B6-4155-8172-023CE72E9C79}" srcOrd="2" destOrd="0" presId="urn:microsoft.com/office/officeart/2005/8/layout/radial3"/>
    <dgm:cxn modelId="{82DE742D-A7ED-4A53-825D-F4CEF10D5FD5}" type="presParOf" srcId="{7BD62F78-7AB8-4E35-9FDB-A0C6B7D18FB1}" destId="{EA9146EF-D1CD-4A55-BEED-83E15EDF2A4C}" srcOrd="3" destOrd="0" presId="urn:microsoft.com/office/officeart/2005/8/layout/radial3"/>
    <dgm:cxn modelId="{A709D341-6A49-4EB4-91F6-A3CDDB776867}" type="presParOf" srcId="{7BD62F78-7AB8-4E35-9FDB-A0C6B7D18FB1}" destId="{BDF4DCC1-8396-4D92-BBFC-F6F6E155E3E6}" srcOrd="4" destOrd="0" presId="urn:microsoft.com/office/officeart/2005/8/layout/radial3"/>
    <dgm:cxn modelId="{8B010F6F-BFC0-4C1F-A57A-277C1FD50E35}" type="presParOf" srcId="{7BD62F78-7AB8-4E35-9FDB-A0C6B7D18FB1}" destId="{A90DF1DF-74E3-459D-8754-874DC86D851D}" srcOrd="5" destOrd="0" presId="urn:microsoft.com/office/officeart/2005/8/layout/radial3"/>
    <dgm:cxn modelId="{990ACEA8-7573-4303-A045-38684F05D731}" type="presParOf" srcId="{7BD62F78-7AB8-4E35-9FDB-A0C6B7D18FB1}" destId="{A2925364-296F-4DA5-88BE-41DEFD73269E}" srcOrd="6" destOrd="0" presId="urn:microsoft.com/office/officeart/2005/8/layout/radial3"/>
    <dgm:cxn modelId="{9A3E29CF-B8E4-4737-8B90-86E823A07B07}" type="presParOf" srcId="{7BD62F78-7AB8-4E35-9FDB-A0C6B7D18FB1}" destId="{98887098-D291-46AE-AFB0-91B1D1168C78}" srcOrd="7" destOrd="0" presId="urn:microsoft.com/office/officeart/2005/8/layout/radial3"/>
    <dgm:cxn modelId="{FAE5D3B4-E1F1-491F-844A-9F3099ACF785}" type="presParOf" srcId="{7BD62F78-7AB8-4E35-9FDB-A0C6B7D18FB1}" destId="{A88C1EDA-88AD-4029-8035-FBE93BBACE84}" srcOrd="8" destOrd="0" presId="urn:microsoft.com/office/officeart/2005/8/layout/radial3"/>
    <dgm:cxn modelId="{BA7A663F-6078-4D9E-A817-018AAAAAF0C6}" type="presParOf" srcId="{7BD62F78-7AB8-4E35-9FDB-A0C6B7D18FB1}" destId="{418C14A0-54BB-4434-AD57-8792757E63DE}" srcOrd="9" destOrd="0" presId="urn:microsoft.com/office/officeart/2005/8/layout/radial3"/>
    <dgm:cxn modelId="{1F872935-A73A-412B-933E-CD706F0EAE00}" type="presParOf" srcId="{7BD62F78-7AB8-4E35-9FDB-A0C6B7D18FB1}" destId="{21FE9EBE-A198-4D0A-933C-63A5DF8CC6FB}" srcOrd="10" destOrd="0" presId="urn:microsoft.com/office/officeart/2005/8/layout/radial3"/>
    <dgm:cxn modelId="{4B59BA01-2E05-4C22-9F49-85A19745A49D}" type="presParOf" srcId="{7BD62F78-7AB8-4E35-9FDB-A0C6B7D18FB1}" destId="{67127652-4195-4E67-9234-11F2108EDF02}" srcOrd="11" destOrd="0" presId="urn:microsoft.com/office/officeart/2005/8/layout/radial3"/>
    <dgm:cxn modelId="{822A04FA-7893-40AF-AD9F-41A6D6AAA77C}" type="presParOf" srcId="{7BD62F78-7AB8-4E35-9FDB-A0C6B7D18FB1}" destId="{64DE91B7-A8DF-47EB-8872-BE17C38A1CAF}" srcOrd="12" destOrd="0" presId="urn:microsoft.com/office/officeart/2005/8/layout/radial3"/>
    <dgm:cxn modelId="{A8604ADA-ABE2-48BF-9231-B3A7C6D7EBAE}" type="presParOf" srcId="{7BD62F78-7AB8-4E35-9FDB-A0C6B7D18FB1}" destId="{0E0A0353-C945-4809-8BAA-E7459F4D9F74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782FE1-05E2-45F6-8D7D-7CDE16AAB4F4}" type="doc">
      <dgm:prSet loTypeId="urn:microsoft.com/office/officeart/2005/8/layout/default" loCatId="list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sk-SK"/>
        </a:p>
      </dgm:t>
    </dgm:pt>
    <dgm:pt modelId="{E9A00078-5807-47EC-8E39-148AEFD01FD6}" type="pres">
      <dgm:prSet presAssocID="{B1782FE1-05E2-45F6-8D7D-7CDE16AAB4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77924347-0AB8-44D0-A92A-3507D917153E}" type="presOf" srcId="{B1782FE1-05E2-45F6-8D7D-7CDE16AAB4F4}" destId="{E9A00078-5807-47EC-8E39-148AEFD01FD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31937-A627-4F40-9931-324876F4D4CD}">
      <dsp:nvSpPr>
        <dsp:cNvPr id="0" name=""/>
        <dsp:cNvSpPr/>
      </dsp:nvSpPr>
      <dsp:spPr>
        <a:xfrm rot="16200000">
          <a:off x="-1661505" y="1665806"/>
          <a:ext cx="4841036" cy="150942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Podporovať zvyšovanie kvality a 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rozvoj práce s mládežou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 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všetkých úrovniach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(od lokálnej až po medzinárodné</a:t>
          </a:r>
          <a:r>
            <a:rPr lang="sk-SK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sk-SK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02" y="968206"/>
        <a:ext cx="1509422" cy="2904622"/>
      </dsp:txXfrm>
    </dsp:sp>
    <dsp:sp modelId="{20B72754-7A28-4B79-B8F7-757A39BC5240}">
      <dsp:nvSpPr>
        <dsp:cNvPr id="0" name=""/>
        <dsp:cNvSpPr/>
      </dsp:nvSpPr>
      <dsp:spPr>
        <a:xfrm rot="16200000">
          <a:off x="-38876" y="1665806"/>
          <a:ext cx="4841036" cy="150942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Budovanie kapacít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 organizáciách pôsobiacich v oblasti práce s mládežou,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profesionálny rozvoj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pracovníkov s mládežou,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podpora 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kariérneho rastu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pracovníkov s mládežou  </a:t>
          </a:r>
          <a:endParaRPr lang="sk-SK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26931" y="968206"/>
        <a:ext cx="1509422" cy="2904622"/>
      </dsp:txXfrm>
    </dsp:sp>
    <dsp:sp modelId="{F179A1B7-5F8C-44D8-9266-9733A766D1C8}">
      <dsp:nvSpPr>
        <dsp:cNvPr id="0" name=""/>
        <dsp:cNvSpPr/>
      </dsp:nvSpPr>
      <dsp:spPr>
        <a:xfrm rot="16200000">
          <a:off x="1583752" y="1665806"/>
          <a:ext cx="4841036" cy="150942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Posilniť postavenie mladých ľudí, ich 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aktívne občianstvo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účasť na 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demokratickom živote </a:t>
          </a:r>
          <a:endParaRPr lang="sk-SK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249559" y="968206"/>
        <a:ext cx="1509422" cy="2904622"/>
      </dsp:txXfrm>
    </dsp:sp>
    <dsp:sp modelId="{00A055D4-11B2-456B-B5EE-00DDD44D7256}">
      <dsp:nvSpPr>
        <dsp:cNvPr id="0" name=""/>
        <dsp:cNvSpPr/>
      </dsp:nvSpPr>
      <dsp:spPr>
        <a:xfrm rot="16200000">
          <a:off x="3206382" y="1665806"/>
          <a:ext cx="4841036" cy="150942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Posilňovanie</a:t>
          </a:r>
          <a:r>
            <a:rPr lang="sk-SK" sz="14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osobného a profesionálneho rastu </a:t>
          </a:r>
          <a:r>
            <a:rPr lang="sk-SK" sz="14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mladých ľudí </a:t>
          </a:r>
          <a:r>
            <a:rPr lang="sk-SK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neformálnymi</a:t>
          </a:r>
          <a:r>
            <a:rPr lang="sk-SK" sz="14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aj </a:t>
          </a:r>
          <a:r>
            <a:rPr lang="sk-SK" sz="1400" b="1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informálnymi</a:t>
          </a:r>
          <a:r>
            <a:rPr lang="sk-SK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4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vzdelávacími metódami</a:t>
          </a:r>
          <a:endParaRPr lang="sk-SK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872189" y="968206"/>
        <a:ext cx="1509422" cy="2904622"/>
      </dsp:txXfrm>
    </dsp:sp>
    <dsp:sp modelId="{8F8FE4D1-DD48-4323-921E-F4C516353DB9}">
      <dsp:nvSpPr>
        <dsp:cNvPr id="0" name=""/>
        <dsp:cNvSpPr/>
      </dsp:nvSpPr>
      <dsp:spPr>
        <a:xfrm rot="16200000">
          <a:off x="4829011" y="1665806"/>
          <a:ext cx="4841036" cy="150942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Podporovať 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inklúziu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rozmanitosť, </a:t>
          </a:r>
          <a:r>
            <a:rPr lang="sk-SK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medzikultúrny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dialóg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solidaritu, rovnocenné príležitosti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ľudské práva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 mladých Európanov </a:t>
          </a:r>
          <a:endParaRPr lang="sk-SK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494818" y="968206"/>
        <a:ext cx="1509422" cy="2904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A2A5C-44AE-41D2-94F8-3F5D35237C5A}">
      <dsp:nvSpPr>
        <dsp:cNvPr id="0" name=""/>
        <dsp:cNvSpPr/>
      </dsp:nvSpPr>
      <dsp:spPr>
        <a:xfrm>
          <a:off x="2694800" y="1304"/>
          <a:ext cx="3009195" cy="123995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Kvalita manažmentu a koordinácia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(40 bodov)</a:t>
          </a:r>
          <a:endParaRPr lang="sk-SK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4800" y="1304"/>
        <a:ext cx="3009195" cy="1239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E5A25-6189-45E0-8AA4-5448978910AD}">
      <dsp:nvSpPr>
        <dsp:cNvPr id="0" name=""/>
        <dsp:cNvSpPr/>
      </dsp:nvSpPr>
      <dsp:spPr>
        <a:xfrm>
          <a:off x="2499410" y="1735052"/>
          <a:ext cx="2929277" cy="2929277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Štandardy kvality </a:t>
          </a:r>
          <a:endParaRPr lang="sk-SK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8393" y="2164035"/>
        <a:ext cx="2071311" cy="2071311"/>
      </dsp:txXfrm>
    </dsp:sp>
    <dsp:sp modelId="{30D2D6F4-847C-45CF-B167-DCD923CB5999}">
      <dsp:nvSpPr>
        <dsp:cNvPr id="0" name=""/>
        <dsp:cNvSpPr/>
      </dsp:nvSpPr>
      <dsp:spPr>
        <a:xfrm>
          <a:off x="3231729" y="18675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15021"/>
            <a:satOff val="-68"/>
            <a:lumOff val="202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Priority politík v oblasti mládeže</a:t>
          </a:r>
          <a:endParaRPr lang="sk-SK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6220" y="233166"/>
        <a:ext cx="1035656" cy="1035656"/>
      </dsp:txXfrm>
    </dsp:sp>
    <dsp:sp modelId="{B427B8D1-12B6-4155-8172-023CE72E9C79}">
      <dsp:nvSpPr>
        <dsp:cNvPr id="0" name=""/>
        <dsp:cNvSpPr/>
      </dsp:nvSpPr>
      <dsp:spPr>
        <a:xfrm>
          <a:off x="4369695" y="299159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30042"/>
            <a:satOff val="-135"/>
            <a:lumOff val="405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Stratégia EÚ v oblasti mládeže</a:t>
          </a:r>
          <a:endParaRPr lang="sk-SK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4186" y="513650"/>
        <a:ext cx="1035656" cy="1035656"/>
      </dsp:txXfrm>
    </dsp:sp>
    <dsp:sp modelId="{EA9146EF-D1CD-4A55-BEED-83E15EDF2A4C}">
      <dsp:nvSpPr>
        <dsp:cNvPr id="0" name=""/>
        <dsp:cNvSpPr/>
      </dsp:nvSpPr>
      <dsp:spPr>
        <a:xfrm>
          <a:off x="5246967" y="1076354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45063"/>
            <a:satOff val="-203"/>
            <a:lumOff val="607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</a:t>
          </a:r>
          <a:r>
            <a:rPr lang="sk-SK" sz="11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100" b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Youth</a:t>
          </a:r>
          <a:r>
            <a:rPr lang="sk-SK" sz="11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100" b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Goals</a:t>
          </a:r>
          <a:endParaRPr lang="sk-SK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1458" y="1290845"/>
        <a:ext cx="1035656" cy="1035656"/>
      </dsp:txXfrm>
    </dsp:sp>
    <dsp:sp modelId="{BDF4DCC1-8396-4D92-BBFC-F6F6E155E3E6}">
      <dsp:nvSpPr>
        <dsp:cNvPr id="0" name=""/>
        <dsp:cNvSpPr/>
      </dsp:nvSpPr>
      <dsp:spPr>
        <a:xfrm>
          <a:off x="5662572" y="2172214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60084"/>
            <a:satOff val="-271"/>
            <a:lumOff val="810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Základné princípy programu Erasmus +</a:t>
          </a:r>
          <a:endParaRPr lang="sk-SK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7063" y="2386705"/>
        <a:ext cx="1035656" cy="1035656"/>
      </dsp:txXfrm>
    </dsp:sp>
    <dsp:sp modelId="{A90DF1DF-74E3-459D-8754-874DC86D851D}">
      <dsp:nvSpPr>
        <dsp:cNvPr id="0" name=""/>
        <dsp:cNvSpPr/>
      </dsp:nvSpPr>
      <dsp:spPr>
        <a:xfrm>
          <a:off x="5521300" y="3335692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75105"/>
            <a:satOff val="-338"/>
            <a:lumOff val="1012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Inklúzia a diverzita </a:t>
          </a:r>
          <a:endParaRPr lang="sk-SK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5791" y="3550183"/>
        <a:ext cx="1035656" cy="1035656"/>
      </dsp:txXfrm>
    </dsp:sp>
    <dsp:sp modelId="{A2925364-296F-4DA5-88BE-41DEFD73269E}">
      <dsp:nvSpPr>
        <dsp:cNvPr id="0" name=""/>
        <dsp:cNvSpPr/>
      </dsp:nvSpPr>
      <dsp:spPr>
        <a:xfrm>
          <a:off x="4855515" y="4300248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90125"/>
            <a:satOff val="-406"/>
            <a:lumOff val="1215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Environmentálna udržateľnosť a zodpovednosť k životnému prostrediu</a:t>
          </a:r>
        </a:p>
      </dsp:txBody>
      <dsp:txXfrm>
        <a:off x="5070006" y="4514739"/>
        <a:ext cx="1035656" cy="1035656"/>
      </dsp:txXfrm>
    </dsp:sp>
    <dsp:sp modelId="{98887098-D291-46AE-AFB0-91B1D1168C78}">
      <dsp:nvSpPr>
        <dsp:cNvPr id="0" name=""/>
        <dsp:cNvSpPr/>
      </dsp:nvSpPr>
      <dsp:spPr>
        <a:xfrm>
          <a:off x="3817741" y="4844914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105146"/>
            <a:satOff val="-474"/>
            <a:lumOff val="1418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Virtuálna spolupráca, virtuálne, kombinované (</a:t>
          </a:r>
          <a:r>
            <a:rPr lang="sk-SK" sz="11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blended</a:t>
          </a:r>
          <a:r>
            <a:rPr lang="sk-SK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mobility</a:t>
          </a:r>
          <a:endParaRPr lang="sk-SK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2232" y="5059405"/>
        <a:ext cx="1035656" cy="1035656"/>
      </dsp:txXfrm>
    </dsp:sp>
    <dsp:sp modelId="{A88C1EDA-88AD-4029-8035-FBE93BBACE84}">
      <dsp:nvSpPr>
        <dsp:cNvPr id="0" name=""/>
        <dsp:cNvSpPr/>
      </dsp:nvSpPr>
      <dsp:spPr>
        <a:xfrm>
          <a:off x="2645718" y="4844914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120167"/>
            <a:satOff val="-542"/>
            <a:lumOff val="1620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Aktívna participácia v sieti Erasmus organizáciách</a:t>
          </a:r>
          <a:endParaRPr lang="sk-SK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0209" y="5059405"/>
        <a:ext cx="1035656" cy="1035656"/>
      </dsp:txXfrm>
    </dsp:sp>
    <dsp:sp modelId="{418C14A0-54BB-4434-AD57-8792757E63DE}">
      <dsp:nvSpPr>
        <dsp:cNvPr id="0" name=""/>
        <dsp:cNvSpPr/>
      </dsp:nvSpPr>
      <dsp:spPr>
        <a:xfrm>
          <a:off x="1607943" y="4300248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135188"/>
            <a:satOff val="-609"/>
            <a:lumOff val="1823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Manažment kvality </a:t>
          </a:r>
          <a:endParaRPr lang="sk-SK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434" y="4514739"/>
        <a:ext cx="1035656" cy="1035656"/>
      </dsp:txXfrm>
    </dsp:sp>
    <dsp:sp modelId="{21FE9EBE-A198-4D0A-933C-63A5DF8CC6FB}">
      <dsp:nvSpPr>
        <dsp:cNvPr id="0" name=""/>
        <dsp:cNvSpPr/>
      </dsp:nvSpPr>
      <dsp:spPr>
        <a:xfrm>
          <a:off x="942158" y="3335692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150209"/>
            <a:satOff val="-677"/>
            <a:lumOff val="2025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Zodpovednosť (</a:t>
          </a:r>
          <a:r>
            <a:rPr lang="sk-SK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finannčná</a:t>
          </a:r>
          <a:r>
            <a:rPr lang="sk-SK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aktivity, komunikácia s NA</a:t>
          </a:r>
          <a:endParaRPr lang="sk-SK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6649" y="3550183"/>
        <a:ext cx="1035656" cy="1035656"/>
      </dsp:txXfrm>
    </dsp:sp>
    <dsp:sp modelId="{67127652-4195-4E67-9234-11F2108EDF02}">
      <dsp:nvSpPr>
        <dsp:cNvPr id="0" name=""/>
        <dsp:cNvSpPr/>
      </dsp:nvSpPr>
      <dsp:spPr>
        <a:xfrm>
          <a:off x="800886" y="2172214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165230"/>
            <a:satOff val="-745"/>
            <a:lumOff val="222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Transparentnosť, Partnerstvo, Monitoring, </a:t>
          </a:r>
          <a:r>
            <a:rPr lang="sk-SK" sz="11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Evaluácia</a:t>
          </a:r>
          <a:r>
            <a:rPr lang="sk-SK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sk-SK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5377" y="2386705"/>
        <a:ext cx="1035656" cy="1035656"/>
      </dsp:txXfrm>
    </dsp:sp>
    <dsp:sp modelId="{64DE91B7-A8DF-47EB-8872-BE17C38A1CAF}">
      <dsp:nvSpPr>
        <dsp:cNvPr id="0" name=""/>
        <dsp:cNvSpPr/>
      </dsp:nvSpPr>
      <dsp:spPr>
        <a:xfrm>
          <a:off x="1216491" y="1076354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180251"/>
            <a:satOff val="-812"/>
            <a:lumOff val="2430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Kvalita</a:t>
          </a:r>
          <a:r>
            <a:rPr lang="sk-SK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vzdelávacích aktivít</a:t>
          </a:r>
          <a:endParaRPr lang="sk-SK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0982" y="1290845"/>
        <a:ext cx="1035656" cy="1035656"/>
      </dsp:txXfrm>
    </dsp:sp>
    <dsp:sp modelId="{0E0A0353-C945-4809-8BAA-E7459F4D9F74}">
      <dsp:nvSpPr>
        <dsp:cNvPr id="0" name=""/>
        <dsp:cNvSpPr/>
      </dsp:nvSpPr>
      <dsp:spPr>
        <a:xfrm>
          <a:off x="2093763" y="299159"/>
          <a:ext cx="1464638" cy="1464638"/>
        </a:xfrm>
        <a:prstGeom prst="ellipse">
          <a:avLst/>
        </a:prstGeom>
        <a:solidFill>
          <a:schemeClr val="accent1">
            <a:shade val="80000"/>
            <a:alpha val="50000"/>
            <a:hueOff val="195272"/>
            <a:satOff val="-880"/>
            <a:lumOff val="2633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Zdieľanie</a:t>
          </a:r>
          <a:r>
            <a:rPr lang="sk-SK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výsledkov a skúsenosti z programu Erasmus+</a:t>
          </a:r>
          <a:endParaRPr lang="sk-SK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8254" y="513650"/>
        <a:ext cx="1035656" cy="1035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xmlns="" id="{0F3F6B8C-806F-429C-AEC9-AFA0999FF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6489D298-055B-44B2-9C27-D128172663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2291C-A4E3-40A5-90EC-DCBD02B831DA}" type="datetimeFigureOut">
              <a:rPr lang="sk-SK" smtClean="0"/>
              <a:t>14. 10. 2020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008762BF-9206-447B-B5A2-D0B16D078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DFFCF2EE-3B62-442A-9CFD-F1305B853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D79C5-8009-437C-AC62-3F187E154C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948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BC5C-754C-4F70-983C-3BD256759B29}" type="datetimeFigureOut">
              <a:rPr lang="sk-SK" smtClean="0"/>
              <a:t>14. 10. 2020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E0344-C7DC-4BA1-AE34-61826DDF72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594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E0344-C7DC-4BA1-AE34-61826DDF720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953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0344-C7DC-4BA1-AE34-61826DDF720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85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E0344-C7DC-4BA1-AE34-61826DDF720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14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0344-C7DC-4BA1-AE34-61826DDF720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740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0344-C7DC-4BA1-AE34-61826DDF720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02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0344-C7DC-4BA1-AE34-61826DDF7207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810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1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7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2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9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2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6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4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3.jpeg"/><Relationship Id="rId5" Type="http://schemas.openxmlformats.org/officeDocument/2006/relationships/diagramData" Target="../diagrams/data3.xml"/><Relationship Id="rId10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https://webgate.ec.europa.eu/erasmus-applications/eforms-2020/screen/eforms/KA150-7A58D968/e-2020-1-ka150/context" TargetMode="Externa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SK/TXT/?qid=1585129325950&amp;uri=CELEX:52018PC0367" TargetMode="External"/><Relationship Id="rId3" Type="http://schemas.microsoft.com/office/2007/relationships/hdphoto" Target="../media/hdphoto1.wdp"/><Relationship Id="rId7" Type="http://schemas.openxmlformats.org/officeDocument/2006/relationships/hyperlink" Target="https://webgate.ec.europa.eu/erasmus-esc/organisation-registration/screen/hom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gate.ec.europa.eu/erasmus-applications/eforms-2020/screen/eforms/KA150-9F21C453/e-2020-1-ka150/guidelines?field=31047629" TargetMode="External"/><Relationship Id="rId5" Type="http://schemas.openxmlformats.org/officeDocument/2006/relationships/hyperlink" Target="https://ec.europa.eu/programmes/erasmus-plus/sites/erasmusplus2/files/eac-a03-2020-erasmus-youth-quality-standards_en.pdf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ec.europa.eu/programmes/erasmus-plus/calls/2020-erasmus-accreditation-youth" TargetMode="External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439" y="1682496"/>
            <a:ext cx="1530097" cy="3054972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37819" y="743712"/>
            <a:ext cx="8096864" cy="5241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AKREDITÁCIA v rámci </a:t>
            </a:r>
          </a:p>
          <a:p>
            <a:pPr marL="0" indent="0" algn="ctr">
              <a:buNone/>
            </a:pPr>
            <a:r>
              <a:rPr lang="sk-SK" sz="4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Kľúčovej akcie 1 Erasmus+ mládež</a:t>
            </a:r>
            <a:endParaRPr lang="sk-SK" sz="4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sk-SK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sk-SK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10. 2020</a:t>
            </a:r>
            <a:endParaRPr lang="sk-SK" i="1" dirty="0"/>
          </a:p>
        </p:txBody>
      </p:sp>
      <p:pic>
        <p:nvPicPr>
          <p:cNvPr id="4" name="Zástupný symbol obsahu 4">
            <a:extLst>
              <a:ext uri="{FF2B5EF4-FFF2-40B4-BE49-F238E27FC236}">
                <a16:creationId xmlns:a16="http://schemas.microsoft.com/office/drawing/2014/main" xmlns="" id="{4BA85807-398D-4886-98A9-93B6670F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660490" cy="613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61220BEE-9BFE-44AD-912B-A6275C00C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24" y="6269269"/>
            <a:ext cx="782639" cy="603284"/>
          </a:xfrm>
          <a:prstGeom prst="rect">
            <a:avLst/>
          </a:prstGeom>
        </p:spPr>
      </p:pic>
      <p:pic>
        <p:nvPicPr>
          <p:cNvPr id="6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1618487" y="6269269"/>
            <a:ext cx="1262628" cy="4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nové logo MŠVVaŠ_farebné">
            <a:extLst>
              <a:ext uri="{FF2B5EF4-FFF2-40B4-BE49-F238E27FC236}">
                <a16:creationId xmlns="" xmlns:a16="http://schemas.microsoft.com/office/drawing/2014/main" id="{09D48E76-1238-4786-884F-D495EDD9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45" y="6285651"/>
            <a:ext cx="1222445" cy="47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Nekvalitná žiadosť: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Irelevantné a nepreukázateľné informácie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Nedostatočné a nejasné informácie čo znemožňuje dôkladné posúdenie žiadosti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Chýba kontext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Priestor na „znaky“ je limitovaný – je potrebné preukázať schopnosť vybrať najrelevantnejšie informácie a efektívne ich predložiť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898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61220BEE-9BFE-44AD-912B-A6275C00C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6186" y="5867722"/>
            <a:ext cx="1087398" cy="838729"/>
          </a:xfr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xmlns="" id="{154E7CCE-7B74-4F29-A915-67BE22261623}"/>
              </a:ext>
            </a:extLst>
          </p:cNvPr>
          <p:cNvSpPr txBox="1">
            <a:spLocks/>
          </p:cNvSpPr>
          <p:nvPr/>
        </p:nvSpPr>
        <p:spPr>
          <a:xfrm>
            <a:off x="0" y="89474"/>
            <a:ext cx="3445727" cy="53522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hodnotenia </a:t>
            </a:r>
            <a:endParaRPr lang="sk-SK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765354" y="3133416"/>
            <a:ext cx="5865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Ciele a princípy organizácie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Cieľové skupiny organizácie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Pravidelné, konkrétne a preukázateľné činnosti organizácie na lokálnej úrovni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Skúsenosti organizácie v oblasti práce s mládežou 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1B9BE1-5959-46DF-AE1E-D07AB6B4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92" y="3298059"/>
            <a:ext cx="3959647" cy="34083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Minimálne 70 bodov zo </a:t>
            </a: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a</a:t>
            </a: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minimálne </a:t>
            </a: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polovicu bodov z každého kritéria</a:t>
            </a:r>
            <a:b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relevantnosť profilu a skúsenosti organizácie </a:t>
            </a:r>
            <a:b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strategický plán rozvoja </a:t>
            </a:r>
            <a:b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kvalita manažmentu a koordinácia </a:t>
            </a:r>
            <a:b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Akreditačná návšteva</a:t>
            </a:r>
            <a:endParaRPr lang="sk-SK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Diagram group"/>
          <p:cNvGrpSpPr/>
          <p:nvPr/>
        </p:nvGrpSpPr>
        <p:grpSpPr>
          <a:xfrm>
            <a:off x="6265226" y="1150959"/>
            <a:ext cx="3556507" cy="1267699"/>
            <a:chOff x="1232707" y="0"/>
            <a:chExt cx="4726629" cy="1947626"/>
          </a:xfrm>
          <a:scene3d>
            <a:camera prst="isometricOffAxis2Left" zoom="95000"/>
            <a:lightRig rig="flat" dir="t"/>
          </a:scene3d>
        </p:grpSpPr>
        <p:grpSp>
          <p:nvGrpSpPr>
            <p:cNvPr id="9" name="Skupina 8"/>
            <p:cNvGrpSpPr/>
            <p:nvPr/>
          </p:nvGrpSpPr>
          <p:grpSpPr>
            <a:xfrm>
              <a:off x="1232707" y="0"/>
              <a:ext cx="4726629" cy="1947626"/>
              <a:chOff x="1232707" y="0"/>
              <a:chExt cx="4726629" cy="1947626"/>
            </a:xfrm>
          </p:grpSpPr>
          <p:sp>
            <p:nvSpPr>
              <p:cNvPr id="10" name="Obdĺžnik 9"/>
              <p:cNvSpPr/>
              <p:nvPr/>
            </p:nvSpPr>
            <p:spPr>
              <a:xfrm>
                <a:off x="1232707" y="0"/>
                <a:ext cx="4726629" cy="1947626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Obdĺžnik 10"/>
              <p:cNvSpPr/>
              <p:nvPr/>
            </p:nvSpPr>
            <p:spPr>
              <a:xfrm>
                <a:off x="1232707" y="0"/>
                <a:ext cx="4726629" cy="194762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k-SK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Relevantnosť profilu a skúsenosti organizácie (20 bodov)</a:t>
                </a:r>
                <a:endParaRPr lang="sk-SK" sz="24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2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9456813" y="5867722"/>
            <a:ext cx="1776256" cy="4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1FA5356A-3538-4907-94A4-C8E424ED6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k-SK" b="1">
                <a:solidFill>
                  <a:schemeClr val="bg1"/>
                </a:solidFill>
              </a:rPr>
              <a:t>Kvalita manažmentu a koodinácia </a:t>
            </a:r>
          </a:p>
          <a:p>
            <a:pPr lvl="0" algn="ctr"/>
            <a:r>
              <a:rPr lang="sk-SK" b="1">
                <a:solidFill>
                  <a:schemeClr val="bg1"/>
                </a:solidFill>
              </a:rPr>
              <a:t>(40 bodov)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751B43-BCEE-4BC8-B138-B3BB87C180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758951"/>
            <a:ext cx="3708400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2F18B139-6492-4262-B96C-6A2EF0B78DB9}"/>
              </a:ext>
            </a:extLst>
          </p:cNvPr>
          <p:cNvSpPr txBox="1"/>
          <p:nvPr/>
        </p:nvSpPr>
        <p:spPr>
          <a:xfrm>
            <a:off x="3708399" y="2192652"/>
            <a:ext cx="4979767" cy="2618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sk-SK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914400">
              <a:lnSpc>
                <a:spcPct val="17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Stanovené ciele sú v súlade s programom akcie a prispievajú k </a:t>
            </a:r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naplneniu Európskej stratégie</a:t>
            </a:r>
            <a:r>
              <a:rPr lang="sk-SK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oblasti mládeže vrátane </a:t>
            </a:r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Európskych cieľov v oblasti mládeže</a:t>
            </a:r>
          </a:p>
          <a:p>
            <a:pPr marL="457200" indent="-457200" algn="just" defTabSz="914400">
              <a:lnSpc>
                <a:spcPct val="17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Plánované aktivity zohľadňujú určené potreby a ciele </a:t>
            </a:r>
          </a:p>
          <a:p>
            <a:pPr marL="457200" indent="-457200" algn="just" defTabSz="914400">
              <a:lnSpc>
                <a:spcPct val="17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Plánované aktivity sú prínosné pre organizáciu, účastníkov, zúčastnené organizácie </a:t>
            </a:r>
          </a:p>
          <a:p>
            <a:pPr marL="457200" indent="-457200" algn="just" defTabSz="914400">
              <a:lnSpc>
                <a:spcPct val="17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Plánované aktivity majú potenciálny </a:t>
            </a:r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širší dopad </a:t>
            </a:r>
            <a:r>
              <a:rPr lang="sk-SK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lokálnu, národnú</a:t>
            </a:r>
            <a:r>
              <a:rPr lang="sk-SK" sz="5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medzinárodnú úroveň</a:t>
            </a:r>
          </a:p>
          <a:p>
            <a:pPr marL="457200" indent="-457200" algn="just" defTabSz="914400">
              <a:lnSpc>
                <a:spcPct val="17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Ciele a plánované aktivity sú integrované do bežného chodu organizácie </a:t>
            </a:r>
          </a:p>
          <a:p>
            <a:pPr marL="457200" indent="-457200" algn="just" defTabSz="914400">
              <a:lnSpc>
                <a:spcPct val="17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Organizácia prispieva k cieľom programu aj v kontexte </a:t>
            </a:r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inklúzie</a:t>
            </a:r>
            <a:r>
              <a:rPr lang="sk-SK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rozmanitosti</a:t>
            </a:r>
          </a:p>
          <a:p>
            <a:pPr marL="457200" indent="-457200" algn="just" defTabSz="914400">
              <a:lnSpc>
                <a:spcPct val="17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Organizácia uplatní pri aktivitách minimálne jeden zo základných princípov (</a:t>
            </a:r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udržateľnosť životného prostredia, aktívna participácia v sieti Erasmus </a:t>
            </a:r>
            <a:r>
              <a:rPr lang="sk-SK" sz="5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organizácii, virtuálne prvky</a:t>
            </a: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k-SK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88B4A48-8749-414E-ACEB-62F9B1D4F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07952" y="758951"/>
            <a:ext cx="384048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FF73465-2DBE-4D7B-B54D-18CA38D81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4572000"/>
            <a:ext cx="3708398" cy="15179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D59711A4-D998-405B-8CA2-04B640F3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22821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hodnotenia </a:t>
            </a:r>
            <a:endParaRPr 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objekt pre obsah 4">
            <a:extLst>
              <a:ext uri="{FF2B5EF4-FFF2-40B4-BE49-F238E27FC236}">
                <a16:creationId xmlns:a16="http://schemas.microsoft.com/office/drawing/2014/main" xmlns="" id="{89A36966-5138-432D-A329-E96E61000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748" y="4811525"/>
            <a:ext cx="1331912" cy="1027327"/>
          </a:xfrm>
        </p:spPr>
      </p:pic>
      <p:sp>
        <p:nvSpPr>
          <p:cNvPr id="10" name="Obdĺžnik 9"/>
          <p:cNvSpPr/>
          <p:nvPr/>
        </p:nvSpPr>
        <p:spPr>
          <a:xfrm>
            <a:off x="8632969" y="2877312"/>
            <a:ext cx="3153994" cy="805087"/>
          </a:xfrm>
          <a:prstGeom prst="rect">
            <a:avLst/>
          </a:pr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plán rozvoja (40 bodov) 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100" y="5801160"/>
            <a:ext cx="1908973" cy="5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1051041" y="5509731"/>
            <a:ext cx="2415822" cy="64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C0A506-7E71-44F3-9DA0-1F4CA5F6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67" y="1068078"/>
            <a:ext cx="2947482" cy="3028863"/>
          </a:xfrm>
        </p:spPr>
        <p:txBody>
          <a:bodyPr>
            <a:noAutofit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hodnotenia </a:t>
            </a:r>
            <a:endParaRPr lang="sk-SK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52440" y="2387437"/>
            <a:ext cx="5359977" cy="236315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Naplánované </a:t>
            </a:r>
            <a:r>
              <a:rPr lang="sk-SK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ciele</a:t>
            </a: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aktivity, cieľové skupiny sú </a:t>
            </a:r>
            <a:r>
              <a:rPr lang="sk-SK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jasné</a:t>
            </a: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sk-SK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realistické </a:t>
            </a: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vzhľadom k ľudským zdrojom, usporiadaniu a organizačnej štruktúre organizácie </a:t>
            </a:r>
          </a:p>
          <a:p>
            <a:pPr algn="just">
              <a:lnSpc>
                <a:spcPct val="170000"/>
              </a:lnSpc>
            </a:pP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Partnerstvo je vyvážené a snaží sa </a:t>
            </a:r>
            <a:r>
              <a:rPr lang="sk-SK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zapojiť</a:t>
            </a: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 nových </a:t>
            </a:r>
            <a:r>
              <a:rPr lang="sk-SK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menej skúsených partnerov </a:t>
            </a:r>
          </a:p>
          <a:p>
            <a:pPr algn="just">
              <a:lnSpc>
                <a:spcPct val="170000"/>
              </a:lnSpc>
            </a:pP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 opatrenia k zaisteniu kvality pri aktivitách a bezpečnosti účastníkov </a:t>
            </a:r>
          </a:p>
          <a:p>
            <a:pPr algn="just">
              <a:lnSpc>
                <a:spcPct val="170000"/>
              </a:lnSpc>
            </a:pP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Princíp aktívnej participácie mládeže vo všetkých fázach projektu </a:t>
            </a:r>
          </a:p>
          <a:p>
            <a:pPr algn="just">
              <a:lnSpc>
                <a:spcPct val="170000"/>
              </a:lnSpc>
            </a:pP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Opatrenia k zaisteniu </a:t>
            </a:r>
            <a:r>
              <a:rPr lang="sk-SK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kvalitného vzdelávacieho procesu</a:t>
            </a: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vrátane metód reflexie a hodnotenia vzdelávacích výsledkov </a:t>
            </a:r>
          </a:p>
          <a:p>
            <a:pPr algn="just">
              <a:lnSpc>
                <a:spcPct val="170000"/>
              </a:lnSpc>
            </a:pP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Metódy merajúce pokrok organizácie vzhľadom k svojim cieľom (</a:t>
            </a:r>
            <a:r>
              <a:rPr lang="sk-SK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monitoring, </a:t>
            </a:r>
            <a:r>
              <a:rPr lang="sk-SK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evaluácia</a:t>
            </a: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70000"/>
              </a:lnSpc>
            </a:pP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Manažment rizika  </a:t>
            </a:r>
          </a:p>
          <a:p>
            <a:pPr algn="just">
              <a:lnSpc>
                <a:spcPct val="170000"/>
              </a:lnSpc>
            </a:pPr>
            <a:r>
              <a:rPr lang="sk-SK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Metódy a proces šírenia výsledkov v rámci zúčastnených organizácií a mimo nich </a:t>
            </a:r>
          </a:p>
          <a:p>
            <a:endParaRPr lang="sk-SK" dirty="0"/>
          </a:p>
        </p:txBody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xmlns="" id="{770CC170-ACAC-469F-BE4B-B967E485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897" y="637546"/>
            <a:ext cx="1433169" cy="1105428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AB6607A1-CF6A-4586-938C-807594DCD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550709"/>
              </p:ext>
            </p:extLst>
          </p:nvPr>
        </p:nvGraphicFramePr>
        <p:xfrm>
          <a:off x="6038499" y="2855686"/>
          <a:ext cx="5703996" cy="1241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19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3ECC6D-C2AB-4310-8C90-237E49C4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97" y="1194537"/>
            <a:ext cx="3137395" cy="4601183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Oprávnené aktivity </a:t>
            </a:r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69268" y="641823"/>
            <a:ext cx="7315200" cy="5640990"/>
          </a:xfrm>
        </p:spPr>
        <p:txBody>
          <a:bodyPr>
            <a:normAutofit/>
          </a:bodyPr>
          <a:lstStyle/>
          <a:p>
            <a:r>
              <a:rPr lang="sk-S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Mládežnícke výmeny </a:t>
            </a:r>
          </a:p>
          <a:p>
            <a:r>
              <a:rPr lang="sk-S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Mobilita pracovníkov s mládežou </a:t>
            </a:r>
          </a:p>
          <a:p>
            <a:r>
              <a:rPr lang="sk-S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participácie mládeže </a:t>
            </a:r>
            <a:r>
              <a:rPr lang="sk-S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(YPA – Youth </a:t>
            </a:r>
            <a:r>
              <a:rPr lang="sk-SK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articipation</a:t>
            </a:r>
            <a:r>
              <a:rPr lang="sk-S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sk-S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sk-SK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sk-SK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sk-SK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Nemožno zahrnúť prvý rok do žiadosti</a:t>
            </a:r>
          </a:p>
          <a:p>
            <a:endParaRPr lang="sk-SK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Doplňujúce </a:t>
            </a:r>
            <a:r>
              <a:rPr lang="sk-SK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</a:t>
            </a:r>
          </a:p>
          <a:p>
            <a:r>
              <a:rPr lang="sk-S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Prípravné návštevy (YE, YW)</a:t>
            </a:r>
          </a:p>
          <a:p>
            <a:endParaRPr lang="sk-S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aktivít </a:t>
            </a: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(počet aktivít a počet účastníkov)</a:t>
            </a:r>
            <a:b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realistický a proporčný</a:t>
            </a:r>
            <a:b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plán aktivít pokrýva 3-7 rokov</a:t>
            </a:r>
            <a:b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je možné ho aktualizovať </a:t>
            </a:r>
            <a:b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možnosť vynechať rok a nastaviť 0 aktivít</a:t>
            </a:r>
            <a:b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bež žiadosti o rozpočet </a:t>
            </a:r>
            <a:r>
              <a:rPr lang="sk-S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 sa predkladá až vo výzve o pridelenie grantu (jar 2021)</a:t>
            </a:r>
            <a:endParaRPr lang="sk-S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xmlns="" id="{770CC170-ACAC-469F-BE4B-B967E485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299" y="641823"/>
            <a:ext cx="1433169" cy="1105428"/>
          </a:xfrm>
          <a:prstGeom prst="rect">
            <a:avLst/>
          </a:prstGeom>
        </p:spPr>
      </p:pic>
      <p:pic>
        <p:nvPicPr>
          <p:cNvPr id="5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1027904" y="5473036"/>
            <a:ext cx="2431666" cy="6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BEC0A506-7E71-44F3-9DA0-1F4CA5F6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59" y="1228049"/>
            <a:ext cx="3076049" cy="3856351"/>
          </a:xfrm>
        </p:spPr>
        <p:txBody>
          <a:bodyPr>
            <a:noAutofit/>
          </a:bodyPr>
          <a:lstStyle/>
          <a:p>
            <a:pPr algn="ctr"/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YPA</a:t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Projekty participácie mládeže</a:t>
            </a:r>
            <a:endParaRPr lang="sk-SK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1547866" y="5625084"/>
            <a:ext cx="1916633" cy="5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805083" y="781354"/>
            <a:ext cx="78354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sk-SK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Nový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formát pre obdobie 2021 (2022)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2027</a:t>
            </a:r>
          </a:p>
          <a:p>
            <a:pPr lvl="0" algn="ctr"/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Aktivity zamerané na podporu aktívnej participácie mladých ľudí </a:t>
            </a:r>
          </a:p>
          <a:p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Určené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 pre neformálne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skupiny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Národné alebo medzinárodné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Workshopy, školenia, podujatia zamerané na participáciu, aktívne občianstvo, demokratický život atď.,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Konzultácie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Kampane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zvyšovanie povedomia v oblasti participácie mládeže na demokratickom živote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Simulácie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fungovania demokratických inštitúcií a osôb s rozhodovacou právomocou</a:t>
            </a:r>
          </a:p>
          <a:p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0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86BEB8-FF49-4A2E-98C8-8F0DD5F5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30" y="621703"/>
            <a:ext cx="3162785" cy="3648737"/>
          </a:xfrm>
        </p:spPr>
        <p:txBody>
          <a:bodyPr>
            <a:normAutofit/>
          </a:bodyPr>
          <a:lstStyle/>
          <a:p>
            <a:r>
              <a:rPr lang="sk-SK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Štandardy kvality pre Erasmus mládež </a:t>
            </a:r>
            <a:br>
              <a:rPr lang="sk-SK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 </a:t>
            </a:r>
            <a:r>
              <a:rPr lang="sk-SK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sk-SK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Quallity</a:t>
            </a:r>
            <a:r>
              <a:rPr lang="sk-SK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sk-SK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i="1" dirty="0"/>
              <a:t/>
            </a:r>
            <a:br>
              <a:rPr lang="sk-SK" b="1" i="1" dirty="0"/>
            </a:br>
            <a:endParaRPr lang="sk-SK" dirty="0"/>
          </a:p>
        </p:txBody>
      </p:sp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xmlns="" id="{91CEB0EF-5F8D-46A6-BD98-4D062C40F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293" y="5452007"/>
            <a:ext cx="851633" cy="6568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322E2CB-3C7D-45B9-A380-39F662878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125" y="2243237"/>
            <a:ext cx="2809905" cy="233523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B1162D7-D1FA-4F5C-9A19-F482DD66B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495112"/>
              </p:ext>
            </p:extLst>
          </p:nvPr>
        </p:nvGraphicFramePr>
        <p:xfrm>
          <a:off x="3585029" y="276239"/>
          <a:ext cx="7928098" cy="632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Zástupný objekt pre obsah 10">
            <a:extLst>
              <a:ext uri="{FF2B5EF4-FFF2-40B4-BE49-F238E27FC236}">
                <a16:creationId xmlns:a16="http://schemas.microsoft.com/office/drawing/2014/main" xmlns="" id="{77BEB006-0AE0-4ED3-8DBA-6F23DC3505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456878"/>
            <a:ext cx="3444647" cy="2652010"/>
          </a:xfrm>
          <a:prstGeom prst="rect">
            <a:avLst/>
          </a:prstGeom>
        </p:spPr>
      </p:pic>
      <p:pic>
        <p:nvPicPr>
          <p:cNvPr id="7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10398293" y="6185464"/>
            <a:ext cx="1179084" cy="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C0A506-7E71-44F3-9DA0-1F4CA5F6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8" y="2243667"/>
            <a:ext cx="2947482" cy="3028863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Termín na podanie žiadosti o akreditáciu: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priebežne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31. 12. 2021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Možnosť podávať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žiadosť iba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jedenkrát za výzvu 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/>
              <a:t/>
            </a:r>
            <a:br>
              <a:rPr lang="sk-SK" sz="3200" dirty="0"/>
            </a:br>
            <a:endParaRPr lang="sk-SK" sz="32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30622" y="2489211"/>
            <a:ext cx="6664173" cy="115015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sk-SK" sz="6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sk-SK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k-SK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Uzávierka aktuálnej výzvy k 31. decembra 2021 </a:t>
            </a:r>
            <a:r>
              <a:rPr lang="sk-SK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(následne otvorenie </a:t>
            </a:r>
            <a:r>
              <a:rPr lang="sk-SK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novej výzvy každý rok)</a:t>
            </a:r>
          </a:p>
          <a:p>
            <a:pPr>
              <a:lnSpc>
                <a:spcPct val="120000"/>
              </a:lnSpc>
            </a:pPr>
            <a:r>
              <a:rPr lang="sk-SK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Hodnotenie žiadostí a udeľovanie akreditácií </a:t>
            </a:r>
            <a:r>
              <a:rPr lang="sk-SK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(prvé vyhodnocovanie najneskôr január 2021)</a:t>
            </a:r>
          </a:p>
          <a:p>
            <a:pPr>
              <a:lnSpc>
                <a:spcPct val="120000"/>
              </a:lnSpc>
            </a:pPr>
            <a:r>
              <a:rPr lang="sk-SK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Žiadosť o grant jar 2021</a:t>
            </a:r>
          </a:p>
          <a:p>
            <a:pPr>
              <a:lnSpc>
                <a:spcPct val="120000"/>
              </a:lnSpc>
            </a:pPr>
            <a:r>
              <a:rPr lang="sk-SK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Schválená akreditácia je</a:t>
            </a:r>
            <a:r>
              <a:rPr lang="sk-SK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platná na programové obdobie 2021 – 2027</a:t>
            </a:r>
          </a:p>
          <a:p>
            <a:pPr>
              <a:lnSpc>
                <a:spcPct val="120000"/>
              </a:lnSpc>
            </a:pPr>
            <a:r>
              <a:rPr lang="sk-SK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Formulár žiadosti (v slovenčine, v angličtine) </a:t>
            </a:r>
          </a:p>
          <a:p>
            <a:pPr>
              <a:lnSpc>
                <a:spcPct val="120000"/>
              </a:lnSpc>
            </a:pPr>
            <a:r>
              <a:rPr lang="sk-SK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Odkaz na formulár: </a:t>
            </a:r>
            <a:r>
              <a:rPr lang="sk-SK" sz="6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https://webgate.ec.europa.eu/erasmus-applications/eforms-2020/screen/eforms/KA150-7A58D968/e-2020-1-ka150/context</a:t>
            </a:r>
            <a:r>
              <a:rPr lang="sk-SK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sz="6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xmlns="" id="{770CC170-ACAC-469F-BE4B-B967E485E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13" y="538605"/>
            <a:ext cx="1208211" cy="931914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AB6607A1-CF6A-4586-938C-807594DCD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934598"/>
              </p:ext>
            </p:extLst>
          </p:nvPr>
        </p:nvGraphicFramePr>
        <p:xfrm>
          <a:off x="7150206" y="4225356"/>
          <a:ext cx="5628813" cy="134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9680590" y="6037473"/>
            <a:ext cx="1776256" cy="4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extLst>
              <a:ext uri="{FF2B5EF4-FFF2-40B4-BE49-F238E27FC236}">
                <a16:creationId xmlns:a16="http://schemas.microsoft.com/office/drawing/2014/main" xmlns="" id="{17115F77-2FAE-4CA7-9A7F-10D5F2C8F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5CD4C046-A04C-46CC-AFA3-6B0621F62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xmlns="" id="{66C7A97A-A7DE-4DFB-8542-1E4BF24C7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bgbdf</a:t>
            </a:r>
            <a:endParaRPr lang="en-US" dirty="0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xmlns="" id="{BE111DB0-3D73-4D20-9D57-CEF5A0D86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2365CD-069A-4C49-922D-A9D2E3E4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37" y="580435"/>
            <a:ext cx="4254355" cy="11960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28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Žiadosť o finančné prostriedky</a:t>
            </a:r>
            <a:endParaRPr lang="en-US" sz="2800" b="1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027ADCA0-A066-4B16-8E1F-3C2483947B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50AE4805-23B2-421F-917F-A0D788CEE6F5}"/>
              </a:ext>
            </a:extLst>
          </p:cNvPr>
          <p:cNvSpPr txBox="1"/>
          <p:nvPr/>
        </p:nvSpPr>
        <p:spPr>
          <a:xfrm>
            <a:off x="83284" y="2252244"/>
            <a:ext cx="43995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Jeden termín pre daný rok výzvy (jar 2021)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Dĺžka trvania grantovej dohody: 12 mesiacov pre prvý rok, v rámci ďalších rokov možnosť 12, 18 až 24 mesiacov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Udelenie finančných prostriedkov bude závisieť od posúdenia </a:t>
            </a:r>
            <a:r>
              <a:rPr lang="sk-SK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predošlých výsledkov</a:t>
            </a:r>
            <a:r>
              <a:rPr lang="sk-SK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priorít </a:t>
            </a:r>
            <a:r>
              <a:rPr lang="sk-SK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oblasti </a:t>
            </a:r>
            <a:r>
              <a:rPr lang="sk-SK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politiky mládeže, regionálneho </a:t>
            </a:r>
            <a:r>
              <a:rPr lang="sk-SK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zastúpenia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Prihliadanie aj na výšku navrhovaného rozpočtu, na predošlé granty a celkový rozpočet na danú akciu </a:t>
            </a:r>
            <a:endParaRPr lang="sk-SK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061496" y="758952"/>
            <a:ext cx="4681728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Správy a kontroly</a:t>
            </a:r>
          </a:p>
          <a:p>
            <a:endParaRPr lang="sk-SK" sz="2000" b="1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Záverečná správa na konci každej  grantovej dohody prostredníctvom  (MT) </a:t>
            </a:r>
            <a:r>
              <a:rPr lang="sk-SK" sz="20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beneficiary</a:t>
            </a:r>
            <a:r>
              <a:rPr lang="sk-SK"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module </a:t>
            </a:r>
            <a:endParaRPr lang="sk-SK" sz="2800" b="1" i="1" spc="-100" dirty="0"/>
          </a:p>
          <a:p>
            <a:endParaRPr lang="sk-SK" sz="2000" spc="-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Minimálne </a:t>
            </a:r>
            <a:r>
              <a:rPr lang="sk-SK" sz="20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jedenkrát </a:t>
            </a:r>
            <a:r>
              <a:rPr lang="sk-SK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obdobie akreditácie bude potrebné dodať/zrealizovať:  </a:t>
            </a:r>
          </a:p>
          <a:p>
            <a:endParaRPr lang="sk-SK" sz="2000" spc="-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Akreditačné priebežné správy </a:t>
            </a:r>
            <a:r>
              <a:rPr lang="sk-SK"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dosiahnutí cieľov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Akreditačné správy k napĺňaniu Erasmus </a:t>
            </a:r>
            <a:r>
              <a:rPr lang="sk-SK" sz="2000" spc="-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sk-SK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spc="-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sk-SK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spc="-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sk-SK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Aktualizácia plánu aktivít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Monitorovacia návšteva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000" spc="-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xmlns="" id="{770CC170-ACAC-469F-BE4B-B967E485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7" y="6234338"/>
            <a:ext cx="874836" cy="674776"/>
          </a:xfrm>
          <a:prstGeom prst="rect">
            <a:avLst/>
          </a:prstGeom>
        </p:spPr>
      </p:pic>
      <p:pic>
        <p:nvPicPr>
          <p:cNvPr id="11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1802070" y="6183224"/>
            <a:ext cx="1764064" cy="4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1B9BE1-5959-46DF-AE1E-D07AB6B4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448973"/>
            <a:ext cx="2954516" cy="3263704"/>
          </a:xfrm>
        </p:spPr>
        <p:txBody>
          <a:bodyPr>
            <a:normAutofit/>
          </a:bodyPr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Nápravné opatrenia 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843154" y="1741997"/>
            <a:ext cx="72425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prípade nedodržania podmienok, alebo porušenia pravidiel môže byť zavedený: </a:t>
            </a: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Dohľad – NA môže obmedziť výšku grantu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Akreditácia môže byť pozastavená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Odobratie akreditácie – v prípade opakovaného alebo závažného nedodržania princípov 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1" y="5424568"/>
            <a:ext cx="1877567" cy="6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770CC170-ACAC-469F-BE4B-B967E485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184" y="5315712"/>
            <a:ext cx="1183310" cy="9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 Erasmus+ 2021-2027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Viac </a:t>
            </a:r>
            <a:r>
              <a:rPr lang="sk-SK" dirty="0" err="1"/>
              <a:t>inkluzívny</a:t>
            </a:r>
            <a:r>
              <a:rPr lang="sk-SK" dirty="0"/>
              <a:t>, dostupný a </a:t>
            </a:r>
            <a:r>
              <a:rPr lang="sk-SK" dirty="0" smtClean="0"/>
              <a:t>udržateľný.</a:t>
            </a:r>
          </a:p>
          <a:p>
            <a:pPr lvl="0"/>
            <a:r>
              <a:rPr lang="sk-SK" dirty="0" smtClean="0"/>
              <a:t>Očakávame </a:t>
            </a:r>
            <a:r>
              <a:rPr lang="sk-SK" dirty="0"/>
              <a:t>zvýšenie rozpočtu pre nový program.</a:t>
            </a:r>
          </a:p>
          <a:p>
            <a:pPr lvl="0"/>
            <a:r>
              <a:rPr lang="sk-SK" dirty="0"/>
              <a:t>Zachová sa súčasná štruktúra, ktorá sa skladá z hlavných </a:t>
            </a:r>
            <a:r>
              <a:rPr lang="sk-SK" dirty="0" smtClean="0"/>
              <a:t>častí</a:t>
            </a:r>
            <a:r>
              <a:rPr lang="sk-SK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Kľúčová </a:t>
            </a:r>
            <a:r>
              <a:rPr lang="sk-SK" dirty="0"/>
              <a:t>akcia 1: Mládežnícke výmeny, mobilita pracovníkov s mládežou, projekty participácie mládeže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Kľúčová </a:t>
            </a:r>
            <a:r>
              <a:rPr lang="sk-SK" dirty="0"/>
              <a:t>akcia 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Kľúčová </a:t>
            </a:r>
            <a:r>
              <a:rPr lang="sk-SK" dirty="0"/>
              <a:t>akcia 3 na </a:t>
            </a:r>
            <a:r>
              <a:rPr lang="sk-SK" b="1" dirty="0"/>
              <a:t>centralizovanej úrovni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Nový „nástroj“ Akreditácia v rámci KA1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0350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F645BF8-7885-4398-80BC-4C0DF24F5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12FB65-CD2B-4005-B910-132DCE19F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xmlns="" id="{770CC170-ACAC-469F-BE4B-B967E485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488" y="763448"/>
            <a:ext cx="1017270" cy="784638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3674210" y="1312376"/>
            <a:ext cx="74149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Aký je </a:t>
            </a:r>
            <a:r>
              <a:rPr lang="sk-SK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</a:t>
            </a:r>
            <a:r>
              <a:rPr lang="sk-SK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podávanie žiadosti o akreditáciu? 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Výzva na akreditáciu nemá fixný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Organizácie môžu o akreditáciu požiadať kedykoľvek v rámci aktuálnej výzvy, najneskôr 31. 12. 2021. </a:t>
            </a:r>
            <a:b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Znamená to že organizácie nebudú môcť požiadať o akreditáciu po 31.12. 2021?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Organizácie budú môcť požiadať o akreditáciu každý rok. Nové výzva bude zverejnená v roku 2021. </a:t>
            </a:r>
          </a:p>
          <a:p>
            <a:endParaRPr lang="sk-SK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 držiteľom akreditácie zo školského sektora, môžem zažiadať aj o akreditáciu v sektore mládeže?</a:t>
            </a:r>
            <a:endParaRPr lang="sk-SK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Áno, je možné byť držiteľom akreditácie z viac sektorov programu Erasmus+. Taktiež je možné mať zároveň akreditáciu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Európskeho 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boru solidarity.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k-SK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budem držiteľom akreditácie, môžem podávať žiadosti v kolách bežných výziev? 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Nie, držitelia akreditácie nemôžu podávať žiadosť o grant. Výnimka je udelená v prípade YPA v prvej výzve akreditácie. Akreditovaná organizácia má však možnosť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zapojiť sa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štandardných projektov ako 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k-SK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05245" y="758952"/>
            <a:ext cx="3048075" cy="45715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C0A506-7E71-44F3-9DA0-1F4CA5F6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0463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</a:t>
            </a:r>
            <a:r>
              <a:rPr lang="en-US" sz="3300" b="1" dirty="0"/>
              <a:t/>
            </a:r>
            <a:br>
              <a:rPr lang="en-US" sz="3300" b="1" dirty="0"/>
            </a:br>
            <a:endParaRPr lang="en-US" sz="3300" b="1" i="1" dirty="0"/>
          </a:p>
        </p:txBody>
      </p:sp>
      <p:pic>
        <p:nvPicPr>
          <p:cNvPr id="11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9335179" y="5816425"/>
            <a:ext cx="1776256" cy="4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F645BF8-7885-4398-80BC-4C0DF24F5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12FB65-CD2B-4005-B910-132DCE19F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xmlns="" id="{770CC170-ACAC-469F-BE4B-B967E485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386" y="669457"/>
            <a:ext cx="1178191" cy="90875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522192" y="1319252"/>
            <a:ext cx="71813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si nastaviť plán aktivít? 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Plán aktivít by mal zodpovedať možnostiam organizácie a predchádzajúcich skúseností s realizáciou projektov. Plán aktivít by mal byť realistický. </a:t>
            </a: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možné akreditáciu aktualizovať?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Organizácia bude aspoň jedenkrát počas celého akreditačného obdobia vyzvaná k aktualizácií plánu aktivít. Organizácia môže požiadať o aktualizáciu akreditácie. Ak budú navrhované zmeny opodstatnené a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prijateľné 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danú zmenu schváli. </a:t>
            </a:r>
          </a:p>
          <a:p>
            <a:endParaRPr lang="sk-SK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sa Národná agentúra dozvie o priebehu aktivít?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Akreditovaná organizácia bude mať povinnosť zadávať údaje o jednotlivých aktivitách v rámci </a:t>
            </a:r>
            <a:r>
              <a:rPr lang="sk-S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</a:t>
            </a:r>
            <a:r>
              <a:rPr lang="sk-S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module“, Mobility </a:t>
            </a:r>
            <a:r>
              <a:rPr lang="sk-SK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sk-S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nové programové obdobie</a:t>
            </a: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kedy by sme mali podať žiadosť o akreditáciu, aby sme mohli požiadať o finančné prostriedky na jar 2021? 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Najneskôr do konca roka 2020. </a:t>
            </a: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15636" y="758952"/>
            <a:ext cx="3027955" cy="4794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C0A506-7E71-44F3-9DA0-1F4CA5F6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</a:t>
            </a:r>
            <a:r>
              <a:rPr lang="sk-SK" sz="3300" dirty="0" smtClean="0"/>
              <a:t> 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i="1" dirty="0"/>
          </a:p>
        </p:txBody>
      </p:sp>
      <p:pic>
        <p:nvPicPr>
          <p:cNvPr id="8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9207738" y="5618484"/>
            <a:ext cx="1776256" cy="4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F645BF8-7885-4398-80BC-4C0DF24F5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12FB65-CD2B-4005-B910-132DCE19F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xmlns="" id="{770CC170-ACAC-469F-BE4B-B967E485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959" y="290896"/>
            <a:ext cx="1079895" cy="832941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3517669" y="758952"/>
            <a:ext cx="81186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Čo sa stane, ak nebude naša žiadosť schválená? 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Žiadosť môže byť po zohľadnení spätnej väzby prepracovaná a nanovo podaná, ale až v rámci ďalšej výzvy. Organizácia si môže podať len jednu žiadosť o akreditáciu v rámci jednej výzvy. </a:t>
            </a: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Môže organizácia ukončiť akreditáciu? 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Akreditácia môže byť ukončená kedykoľvek. Napríklad, ak organizácia prestane existovať, alebo ako výsledok dohody medzi NA a organizáciou. Akreditácia môže byť taktiež ukončená, ak nebola počas aspoň 3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rokov predložená 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žiadosť o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grant.</a:t>
            </a:r>
            <a:endParaRPr lang="sk-SK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Kedy a ako môžeme zažiadať o konkrétne finančné prostriedky v prípade, ak sme úspešne absolvovali proces akreditácie? 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získaní akreditácie bude možné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predložiť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žiadosť o finančné prostriedky. Prvý termín pre podanie žiadosti o finančné prostriedky bude na jar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 posudzovania žiadosti o finančné prostriedky bude zjednodušený v porovnaní s podávaním žiadostí v jednotlivých kolách.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Dĺžka projektového obdobia bude v aktuálnej výzve 12 mesiacov. Pre nasledujúce roky sa zvažuje, že si organizácie budú môcť vybrať medzi projektovým obdobím s dĺžkou 12, 18 až 24 mesiacov. 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Výška pridelených finančných prostriedkov je závislá predovšetkým na celkových finančných prostriedkoch, ktoré budú k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dispozícií pre danú krajinu. </a:t>
            </a:r>
            <a:r>
              <a:rPr lang="sk-SK" sz="1700" dirty="0" smtClean="0">
                <a:latin typeface="Corbel (Text)"/>
              </a:rPr>
              <a:t/>
            </a:r>
            <a:br>
              <a:rPr lang="sk-SK" sz="1700" dirty="0" smtClean="0">
                <a:latin typeface="Corbel (Text)"/>
              </a:rPr>
            </a:br>
            <a:r>
              <a:rPr lang="sk-SK" sz="1700" dirty="0" smtClean="0">
                <a:latin typeface="Corbel (Text)"/>
              </a:rPr>
              <a:t/>
            </a:r>
            <a:br>
              <a:rPr lang="sk-SK" sz="1700" dirty="0" smtClean="0">
                <a:latin typeface="Corbel (Text)"/>
              </a:rPr>
            </a:br>
            <a:endParaRPr lang="sk-SK" sz="1700" dirty="0">
              <a:latin typeface="Corbel (Text)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54627" y="758952"/>
            <a:ext cx="2788964" cy="48209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C0A506-7E71-44F3-9DA0-1F4CA5F6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0463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</a:t>
            </a:r>
            <a:r>
              <a:rPr lang="sk-SK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/>
              <a:t/>
            </a:r>
            <a:br>
              <a:rPr lang="en-US" sz="3300" b="1" dirty="0"/>
            </a:br>
            <a:endParaRPr lang="en-US" sz="3300" b="1" i="1" dirty="0"/>
          </a:p>
        </p:txBody>
      </p:sp>
      <p:pic>
        <p:nvPicPr>
          <p:cNvPr id="8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9860099" y="5854194"/>
            <a:ext cx="1776256" cy="4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DB23C2B-2054-4D8B-9E98-9190F8E05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8797B5BC-9873-45F9-97D6-298FB5AF0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1B9BE1-5959-46DF-AE1E-D07AB6B4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34" y="698784"/>
            <a:ext cx="2774922" cy="518473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Užitočné dokumenty a odkazy:</a:t>
            </a:r>
            <a:r>
              <a:rPr lang="sk-SK" b="1" dirty="0"/>
              <a:t/>
            </a:r>
            <a:br>
              <a:rPr lang="sk-SK" b="1" dirty="0"/>
            </a:br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665C2FCD-09A4-4B4B-AA73-F330DFE91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Zástupný objekt pre obsah 4">
            <a:extLst>
              <a:ext uri="{FF2B5EF4-FFF2-40B4-BE49-F238E27FC236}">
                <a16:creationId xmlns:a16="http://schemas.microsoft.com/office/drawing/2014/main" xmlns="" id="{15DE21FF-1E0E-47FF-8CF5-293F20805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6255" y="289375"/>
            <a:ext cx="1061584" cy="81881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079271" y="848333"/>
            <a:ext cx="683620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Dôležité dokumenty:</a:t>
            </a: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Príručka – </a:t>
            </a:r>
            <a:r>
              <a:rPr lang="sk-SK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sk-S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sk-S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ec.europa.eu/programmes/erasmus-plus/calls/2020-erasmus-accreditation-youth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Príručka – </a:t>
            </a:r>
            <a:r>
              <a:rPr lang="sk-S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 </a:t>
            </a:r>
            <a:r>
              <a:rPr lang="sk-SK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sk-S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sk-S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sk-S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ec.europa.eu/programmes/erasmus-plus/sites/erasmusplus2/files/eac-a03-2020-erasmus-youth-quality-standards_en.pdf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Formulár žiadosti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webgate.ec.europa.eu/erasmus-applications/eforms-2020/screen/eforms/KA150-9F21C453/e-2020-1-ka150/guidelines?field=31047629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k žiadosti, čestné prehlásenie štatutára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webgate.ec.europa.eu/erasmus-esc/organisation-registration/screen/home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Podrobné podmienky, pravidlá a postupy výzvy na akreditáciu:</a:t>
            </a:r>
          </a:p>
          <a:p>
            <a:r>
              <a:rPr lang="sk-SK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https://eur-lex.europa.eu/legal-content/SK/TXT/?</a:t>
            </a:r>
            <a:r>
              <a:rPr lang="sk-SK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qid=1585129325950&amp;uri=CELEX:52018PC0367</a:t>
            </a:r>
            <a:endParaRPr lang="sk-SK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 smtClean="0"/>
          </a:p>
          <a:p>
            <a:endParaRPr lang="sk-SK" i="1" dirty="0"/>
          </a:p>
        </p:txBody>
      </p:sp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xmlns="" id="{770CC170-ACAC-469F-BE4B-B967E485E5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6395" y="71337"/>
            <a:ext cx="951397" cy="733829"/>
          </a:xfrm>
          <a:prstGeom prst="rect">
            <a:avLst/>
          </a:prstGeom>
        </p:spPr>
      </p:pic>
      <p:pic>
        <p:nvPicPr>
          <p:cNvPr id="9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646318" y="5282630"/>
            <a:ext cx="1776256" cy="4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7C1ABC-4BE3-49A9-8DF2-A6C5735F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6" y="998332"/>
            <a:ext cx="2947482" cy="4824952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Kontakty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Zástupný objekt pre obsah 4">
            <a:extLst>
              <a:ext uri="{FF2B5EF4-FFF2-40B4-BE49-F238E27FC236}">
                <a16:creationId xmlns:a16="http://schemas.microsoft.com/office/drawing/2014/main" xmlns="" id="{770CC170-ACAC-469F-BE4B-B967E485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853" y="5587574"/>
            <a:ext cx="1208211" cy="931914"/>
          </a:xfrm>
          <a:prstGeom prst="rect">
            <a:avLst/>
          </a:prstGeom>
        </p:spPr>
      </p:pic>
      <p:pic>
        <p:nvPicPr>
          <p:cNvPr id="4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9814702" y="5587574"/>
            <a:ext cx="1776256" cy="4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016699" y="2764477"/>
            <a:ext cx="2989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Natália </a:t>
            </a:r>
            <a:r>
              <a:rPr lang="sk-SK" dirty="0" err="1"/>
              <a:t>Mulinová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dirty="0" smtClean="0"/>
              <a:t>natalia.mulinova@iuventa.sk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8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nám akreditácia v novom programe prináša?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Organizácie v oblasti mládeže, ktoré získajú akreditáciu, budú profitovať z jednoduchšieho a trvalejšieho prístupu k </a:t>
            </a:r>
            <a:r>
              <a:rPr lang="sk-SK" dirty="0" smtClean="0"/>
              <a:t>zdrojom </a:t>
            </a:r>
            <a:r>
              <a:rPr lang="sk-SK" dirty="0"/>
              <a:t>pre Kľúčovú akciu 1. </a:t>
            </a:r>
            <a:endParaRPr lang="sk-SK" dirty="0" smtClean="0"/>
          </a:p>
          <a:p>
            <a:r>
              <a:rPr lang="sk-SK" dirty="0"/>
              <a:t>Platnosť udelených akreditácií do konca programu 2027, s obnovou plánu aktivít </a:t>
            </a:r>
            <a:r>
              <a:rPr lang="sk-SK" dirty="0" smtClean="0"/>
              <a:t>každých </a:t>
            </a:r>
            <a:r>
              <a:rPr lang="sk-SK" dirty="0"/>
              <a:t>2-5 </a:t>
            </a:r>
            <a:r>
              <a:rPr lang="sk-SK" dirty="0" smtClean="0"/>
              <a:t>rokov. </a:t>
            </a:r>
            <a:endParaRPr lang="sk-SK" dirty="0"/>
          </a:p>
          <a:p>
            <a:r>
              <a:rPr lang="sk-SK" dirty="0" smtClean="0"/>
              <a:t>Ak organizácia predkladá žiadosť v rámci Erasmus+ akreditácií zaväzuje sa, že bude uplatňovať pri svojej činnosti „Erasmus štandardy kvality“. Uplatňovanie týchto štandardov pre organizáciu znamená akýsi „recept“ na úspech, a pre partnerské organizácie a  účastníkov predstavuje garanciu kvality.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170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benefity bude mať moja </a:t>
            </a:r>
            <a:r>
              <a:rPr lang="sk-SK" dirty="0" smtClean="0"/>
              <a:t>organizácia ak bude akreditovaná?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b="1" dirty="0" smtClean="0"/>
              <a:t>Stabilná </a:t>
            </a:r>
            <a:r>
              <a:rPr lang="sk-SK" b="1" dirty="0"/>
              <a:t>podpora</a:t>
            </a:r>
            <a:r>
              <a:rPr lang="sk-SK" dirty="0"/>
              <a:t>: S Erasmus akreditáciou sa môžete spoľahnúť na každoročnú podporu pre nové aktivity mobilít.</a:t>
            </a:r>
          </a:p>
          <a:p>
            <a:pPr lvl="0"/>
            <a:r>
              <a:rPr lang="sk-SK" b="1" dirty="0"/>
              <a:t>Možnosť rásť a spoznávať</a:t>
            </a:r>
            <a:r>
              <a:rPr lang="sk-SK" dirty="0"/>
              <a:t>: Erasmus akreditácia ti umožňuje skúšať nové veci: nový typ aktivít, nové partnerské organizácie – toto všetko bez potreby písania novej žiadosti.</a:t>
            </a:r>
          </a:p>
          <a:p>
            <a:pPr lvl="0"/>
            <a:r>
              <a:rPr lang="sk-SK" b="1" dirty="0"/>
              <a:t>Samostatnosť v rozvíjaní vašej vlastnej stratégie</a:t>
            </a:r>
            <a:r>
              <a:rPr lang="sk-SK" dirty="0"/>
              <a:t>: Erasmus akreditácia vám umožňuje definovať vaše vlastné ciele a dáva vám možnosť určiť si rýchlosť, ktorou sa chcete posúvať.</a:t>
            </a:r>
          </a:p>
          <a:p>
            <a:pPr lvl="0"/>
            <a:r>
              <a:rPr lang="sk-SK" b="1" dirty="0"/>
              <a:t>Šanca investovať to budúcnosti</a:t>
            </a:r>
            <a:r>
              <a:rPr lang="sk-SK" dirty="0"/>
              <a:t>: So stabilným prístupom ku zdrojom si môžete vybrať dlhodobé ciele a využiť aktivity mobilít na postupné </a:t>
            </a:r>
            <a:r>
              <a:rPr lang="sk-SK" dirty="0" smtClean="0"/>
              <a:t>zvyšovanie </a:t>
            </a:r>
            <a:r>
              <a:rPr lang="sk-SK" dirty="0"/>
              <a:t>kvality vzdelávania vo vašej organizácií na novú úroveň.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525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Alternatívy k akreditácii</a:t>
            </a:r>
            <a:br>
              <a:rPr lang="sk-SK" dirty="0"/>
            </a:b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3623188" y="776267"/>
            <a:ext cx="41492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k-SK" dirty="0" smtClean="0"/>
          </a:p>
          <a:p>
            <a:pPr lvl="0"/>
            <a:endParaRPr lang="sk-SK" dirty="0"/>
          </a:p>
          <a:p>
            <a:pPr lvl="0"/>
            <a:endParaRPr lang="sk-SK" dirty="0" smtClean="0"/>
          </a:p>
          <a:p>
            <a:pPr lvl="0"/>
            <a:endParaRPr lang="sk-SK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k-SK" dirty="0" smtClean="0"/>
              <a:t>Žiadať </a:t>
            </a:r>
            <a:r>
              <a:rPr lang="sk-SK" dirty="0"/>
              <a:t>o akreditáciu ďalší rok – výzva na akreditáciu sa opakuje každý rok a organizácie môžu </a:t>
            </a:r>
            <a:r>
              <a:rPr lang="sk-SK" dirty="0" smtClean="0"/>
              <a:t>upraviť </a:t>
            </a:r>
            <a:r>
              <a:rPr lang="sk-SK" dirty="0"/>
              <a:t>ich žiadosti a skúsiť </a:t>
            </a:r>
            <a:r>
              <a:rPr lang="sk-SK" dirty="0" smtClean="0"/>
              <a:t>predložiť žiadosť znova</a:t>
            </a:r>
            <a:endParaRPr lang="sk-SK" dirty="0"/>
          </a:p>
          <a:p>
            <a:pPr lvl="0"/>
            <a:endParaRPr lang="sk-SK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k-SK" dirty="0" smtClean="0"/>
              <a:t>Podať </a:t>
            </a:r>
            <a:r>
              <a:rPr lang="sk-SK" dirty="0"/>
              <a:t>žiadosť v rámci „Krátkodobého projektu Kľúčovej akcie 1“, pre ktorý nie je potrebná akreditácia</a:t>
            </a:r>
          </a:p>
          <a:p>
            <a:pPr lvl="0"/>
            <a:endParaRPr lang="sk-SK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k-SK" dirty="0" smtClean="0"/>
              <a:t>Figurovať </a:t>
            </a:r>
            <a:r>
              <a:rPr lang="sk-SK" dirty="0"/>
              <a:t>ako hosťujúca organizácia pre zahraničné partnerské organizácie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796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D0CFA6EB-02C9-4E1D-9FEF-6A4999C34B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6376"/>
            <a:ext cx="3436883" cy="988742"/>
          </a:xfrm>
          <a:prstGeom prst="rect">
            <a:avLst/>
          </a:prstGeom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Akreditácia je určená pre:</a:t>
            </a:r>
            <a:endParaRPr lang="en-US" sz="2400" i="1" dirty="0"/>
          </a:p>
        </p:txBody>
      </p:sp>
      <p:sp>
        <p:nvSpPr>
          <p:cNvPr id="5" name="BlokTextu 4"/>
          <p:cNvSpPr txBox="1"/>
          <p:nvPr/>
        </p:nvSpPr>
        <p:spPr>
          <a:xfrm>
            <a:off x="111362" y="1734207"/>
            <a:ext cx="296291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Organizácie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minimálne dvojročnou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praxou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oblasti práce s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mládežou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Predošlá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skúsenosť s programom Erasmus+ nie je požiadavkou </a:t>
            </a:r>
          </a:p>
          <a:p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Preferované budú tie, ktoré sa aktívne venujú lokálnej práci s mládežou aj bez predošlej skúsenosti s E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+)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Organizácie, ktoré majú dlhodobú víziu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5163817" y="1135118"/>
            <a:ext cx="29629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Nemá význam pre malé organizácie, ktoré si predkladajú 1 projekt za rok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nie je v organizácii osoba zamestnaná na plný úväzok alebo organizácia stojí len na jednej osobe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Nevenujú sa lokálnej prácu s mládežou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D0CFA6EB-02C9-4E1D-9FEF-6A4999C34B7A}"/>
              </a:ext>
            </a:extLst>
          </p:cNvPr>
          <p:cNvSpPr txBox="1">
            <a:spLocks/>
          </p:cNvSpPr>
          <p:nvPr/>
        </p:nvSpPr>
        <p:spPr>
          <a:xfrm>
            <a:off x="5008850" y="146376"/>
            <a:ext cx="4135150" cy="988742"/>
          </a:xfrm>
          <a:prstGeom prst="rect">
            <a:avLst/>
          </a:prstGeom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Akreditácia nie je určená pre: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1267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492F9E5-5B28-4104-9CDF-100EE9D85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4A3EBA2-184A-4C53-80BF-FB3A6AC35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438EFCD-B361-4EDD-A82E-EF6FE99C1B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86BEB8-FF49-4A2E-98C8-8F0DD5F5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370" y="1485468"/>
            <a:ext cx="3034822" cy="445813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Všeobecné ciele akreditácie Erasmus+</a:t>
            </a:r>
            <a:r>
              <a:rPr lang="sk-SK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sk-SK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 </a:t>
            </a:r>
            <a:r>
              <a:rPr lang="sk-SK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byť reflektované v dlhodobej stratégii </a:t>
            </a:r>
            <a:r>
              <a:rPr lang="sk-SK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vízii žiadajúcej organizácie </a:t>
            </a:r>
            <a:r>
              <a:rPr lang="sk-SK" sz="2200" b="1" dirty="0"/>
              <a:t/>
            </a:r>
            <a:br>
              <a:rPr lang="sk-SK" sz="2200" b="1" dirty="0"/>
            </a:br>
            <a:r>
              <a:rPr lang="sk-SK" i="1" dirty="0" smtClean="0"/>
              <a:t/>
            </a:r>
            <a:br>
              <a:rPr lang="sk-SK" i="1" dirty="0" smtClean="0"/>
            </a:br>
            <a:r>
              <a:rPr lang="sk-SK" i="1" dirty="0"/>
              <a:t/>
            </a:r>
            <a:br>
              <a:rPr lang="sk-SK" i="1" dirty="0"/>
            </a:br>
            <a:endParaRPr lang="sk-SK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D5DB082-BCCB-4994-AEE1-EF25FDAC8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xmlns="" id="{91CEB0EF-5F8D-46A6-BD98-4D062C40F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852" y="814785"/>
            <a:ext cx="791096" cy="61018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520B0C10-E0F5-4C36-8B70-C03573AFD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228698"/>
              </p:ext>
            </p:extLst>
          </p:nvPr>
        </p:nvGraphicFramePr>
        <p:xfrm>
          <a:off x="0" y="1275111"/>
          <a:ext cx="8008542" cy="484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6478589" y="814785"/>
            <a:ext cx="1309396" cy="34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23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1B9BE1-5959-46DF-AE1E-D07AB6B4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66731"/>
            <a:ext cx="3165409" cy="495558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sk-SK" i="1" dirty="0"/>
              <a:t/>
            </a:r>
            <a:br>
              <a:rPr lang="sk-SK" i="1" dirty="0"/>
            </a:br>
            <a:r>
              <a:rPr lang="sk-SK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akreditácie </a:t>
            </a:r>
            <a:r>
              <a:rPr lang="sk-SK" i="1" dirty="0"/>
              <a:t/>
            </a:r>
            <a:br>
              <a:rPr lang="sk-SK" i="1" dirty="0"/>
            </a:br>
            <a:r>
              <a:rPr lang="sk-SK" i="1" dirty="0"/>
              <a:t/>
            </a:r>
            <a:br>
              <a:rPr lang="sk-SK" i="1" dirty="0"/>
            </a:b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61220BEE-9BFE-44AD-912B-A6275C00C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5858" y="5744842"/>
            <a:ext cx="1072750" cy="827431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2F18B139-6492-4262-B96C-6A2EF0B78DB9}"/>
              </a:ext>
            </a:extLst>
          </p:cNvPr>
          <p:cNvSpPr txBox="1"/>
          <p:nvPr/>
        </p:nvSpPr>
        <p:spPr>
          <a:xfrm>
            <a:off x="3696202" y="633963"/>
            <a:ext cx="799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Kritéria formálnej </a:t>
            </a:r>
            <a:r>
              <a:rPr lang="sk-S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pôsobilosti </a:t>
            </a:r>
            <a:b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Organizácia s minimálne dvojročnou skúsenosťou v oblasti práce s mládežou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Členské krajiny EÚ, Island, Nórsko,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Lichtenštajsko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Turecko, Severné Macedónsko, Srbsko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2F18B139-6492-4262-B96C-6A2EF0B78DB9}"/>
              </a:ext>
            </a:extLst>
          </p:cNvPr>
          <p:cNvSpPr txBox="1"/>
          <p:nvPr/>
        </p:nvSpPr>
        <p:spPr>
          <a:xfrm>
            <a:off x="3696202" y="2205412"/>
            <a:ext cx="5572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Výberové kritéria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Prevádzková kapacita a ľudské zdroje –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overená zo žiadosti o akreditáciu, akreditačnej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návštevy,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prípadne histórie účasti v programe Erasmus+ 2014-2020. </a:t>
            </a: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Finančná kapacita –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organizácia musí mať dostatočné a stabilné finančné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zdroje nie len z grantov Erasmus+.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(Finančná kapacita bude overovaná až po podaní žiadosti o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 a nie v čase predkladania žiadosti o akreditáciu).  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Komisia pre vyhodnotenie –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vymenuje komisiu, riadiacu celé výberové konanie.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Každú žiadosť posudzujú dvaja experti.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Komisia zostaví zoznam žiadostí na základe posúdenia 	odborníkov.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VÃ½sledok vyhÄ¾adÃ¡vania obrÃ¡zkov pre dopyt erasmus 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38870"/>
          <a:stretch/>
        </p:blipFill>
        <p:spPr bwMode="auto">
          <a:xfrm>
            <a:off x="10010617" y="5744842"/>
            <a:ext cx="1776256" cy="4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Kvalitná </a:t>
            </a:r>
            <a:r>
              <a:rPr lang="sk-SK" dirty="0"/>
              <a:t>žiadosť je: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k-SK" dirty="0"/>
          </a:p>
          <a:p>
            <a:pPr lvl="0"/>
            <a:r>
              <a:rPr lang="sk-SK" dirty="0" smtClean="0"/>
              <a:t>Jednotlivé časti žiadosti sú vo vzájomnej </a:t>
            </a:r>
            <a:r>
              <a:rPr lang="sk-SK" dirty="0" err="1" smtClean="0"/>
              <a:t>sinergii</a:t>
            </a:r>
            <a:r>
              <a:rPr lang="sk-SK" dirty="0" smtClean="0"/>
              <a:t> 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Jasná </a:t>
            </a:r>
            <a:r>
              <a:rPr lang="sk-SK" dirty="0"/>
              <a:t>a primeraná vašej organizácii, jej skúsenostiam a ambíciám</a:t>
            </a:r>
            <a:r>
              <a:rPr lang="sk-SK" dirty="0" smtClean="0"/>
              <a:t>.</a:t>
            </a:r>
          </a:p>
          <a:p>
            <a:pPr marL="0" lvl="0" indent="0">
              <a:buNone/>
            </a:pPr>
            <a:r>
              <a:rPr lang="sk-SK" dirty="0" smtClean="0"/>
              <a:t>(Realistický pohľad na kapacitu organizácie, zdroje a skúsenosti)</a:t>
            </a:r>
          </a:p>
          <a:p>
            <a:pPr marL="0" lvl="0" indent="0">
              <a:buNone/>
            </a:pPr>
            <a:endParaRPr lang="sk-SK" dirty="0"/>
          </a:p>
          <a:p>
            <a:pPr lvl="0"/>
            <a:r>
              <a:rPr lang="sk-SK" dirty="0"/>
              <a:t>Originálna, špeciálne prispôsobená vašej organizácii</a:t>
            </a:r>
            <a:r>
              <a:rPr lang="sk-SK" dirty="0" smtClean="0"/>
              <a:t>.</a:t>
            </a:r>
          </a:p>
          <a:p>
            <a:pPr marL="0" lvl="0" indent="0">
              <a:buNone/>
            </a:pPr>
            <a:endParaRPr lang="sk-SK" dirty="0"/>
          </a:p>
          <a:p>
            <a:pPr lvl="0"/>
            <a:r>
              <a:rPr lang="sk-SK" dirty="0"/>
              <a:t>Konkrétna v oblasti špecifických potrieb a </a:t>
            </a:r>
            <a:r>
              <a:rPr lang="sk-SK" dirty="0" smtClean="0"/>
              <a:t>cieľov organizácie a cieľovej skupiny. (Niekoľko kvalitne určených strategických cieľov na 2-3 roky s cieľom zvyšovať kapacitu organizácie - SMART)</a:t>
            </a:r>
          </a:p>
          <a:p>
            <a:pPr lvl="0"/>
            <a:endParaRPr lang="sk-SK" dirty="0"/>
          </a:p>
          <a:p>
            <a:pPr lvl="0"/>
            <a:r>
              <a:rPr lang="sk-SK" dirty="0" smtClean="0"/>
              <a:t>Plán s vysokou pridanou hodnotou pre rozvoj organizácie, budovanie kapacít a kompetencií.</a:t>
            </a:r>
          </a:p>
          <a:p>
            <a:pPr marL="0" lvl="0" indent="0">
              <a:buNone/>
            </a:pPr>
            <a:endParaRPr lang="sk-SK" dirty="0"/>
          </a:p>
          <a:p>
            <a:pPr lvl="0"/>
            <a:r>
              <a:rPr lang="sk-SK" dirty="0"/>
              <a:t>Nadväzuje na strategické </a:t>
            </a:r>
            <a:r>
              <a:rPr lang="sk-SK" dirty="0" smtClean="0"/>
              <a:t>dokumenty organizácie, </a:t>
            </a:r>
            <a:r>
              <a:rPr lang="sk-SK" dirty="0"/>
              <a:t>ak nejaké prikladáte</a:t>
            </a:r>
            <a:r>
              <a:rPr lang="sk-SK" dirty="0" smtClean="0"/>
              <a:t>.</a:t>
            </a:r>
          </a:p>
          <a:p>
            <a:pPr marL="0" lvl="0" indent="0">
              <a:buNone/>
            </a:pPr>
            <a:endParaRPr lang="sk-SK" dirty="0"/>
          </a:p>
          <a:p>
            <a:pPr lvl="0"/>
            <a:r>
              <a:rPr lang="sk-SK" dirty="0"/>
              <a:t>Výsledkom spoločnej práce v rámci vašej organizácie, </a:t>
            </a:r>
            <a:r>
              <a:rPr lang="sk-SK" dirty="0" smtClean="0"/>
              <a:t>zahŕňajúc </a:t>
            </a:r>
            <a:r>
              <a:rPr lang="sk-SK" dirty="0"/>
              <a:t>pracovníkov aj manažment.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5359215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Vlastné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0070C0"/>
      </a:accent3>
      <a:accent4>
        <a:srgbClr val="EE7008"/>
      </a:accent4>
      <a:accent5>
        <a:srgbClr val="1AB39F"/>
      </a:accent5>
      <a:accent6>
        <a:srgbClr val="D5393D"/>
      </a:accent6>
      <a:hlink>
        <a:srgbClr val="0070C0"/>
      </a:hlink>
      <a:folHlink>
        <a:srgbClr val="EE7008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klo s námrazou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5012</TotalTime>
  <Words>1487</Words>
  <Application>Microsoft Office PowerPoint</Application>
  <PresentationFormat>Širokouhlá</PresentationFormat>
  <Paragraphs>246</Paragraphs>
  <Slides>24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2" baseType="lpstr">
      <vt:lpstr>Arial</vt:lpstr>
      <vt:lpstr>Calibri</vt:lpstr>
      <vt:lpstr>Corbel</vt:lpstr>
      <vt:lpstr>Corbel (Text)</vt:lpstr>
      <vt:lpstr>Times New Roman</vt:lpstr>
      <vt:lpstr>Wingdings</vt:lpstr>
      <vt:lpstr>Wingdings 2</vt:lpstr>
      <vt:lpstr>Rám</vt:lpstr>
      <vt:lpstr>Prezentácia programu PowerPoint</vt:lpstr>
      <vt:lpstr>Program Erasmus+ 2021-2027</vt:lpstr>
      <vt:lpstr>Čo nám akreditácia v novom programe prináša?</vt:lpstr>
      <vt:lpstr>Aké benefity bude mať moja organizácia ak bude akreditovaná? </vt:lpstr>
      <vt:lpstr>Alternatívy k akreditácii </vt:lpstr>
      <vt:lpstr>Akreditácia je určená pre:</vt:lpstr>
      <vt:lpstr>Všeobecné ciele akreditácie Erasmus+ by mali byť reflektované v dlhodobej stratégii a vízii žiadajúcej organizácie    </vt:lpstr>
      <vt:lpstr> Kritéria akreditácie   </vt:lpstr>
      <vt:lpstr>Kvalitná žiadosť je: </vt:lpstr>
      <vt:lpstr>Nekvalitná žiadosť:</vt:lpstr>
      <vt:lpstr>Minimálne 70 bodov zo 100 a minimálne polovicu bodov z každého kritéria - relevantnosť profilu a skúsenosti organizácie  - strategický plán rozvoja  - kvalita manažmentu a koordinácia   Akreditačná návšteva</vt:lpstr>
      <vt:lpstr>Kritéria hodnotenia </vt:lpstr>
      <vt:lpstr>Kritéria hodnotenia </vt:lpstr>
      <vt:lpstr>Oprávnené aktivity </vt:lpstr>
      <vt:lpstr>YPA (Youth Participation Activities)  Projekty participácie mládeže</vt:lpstr>
      <vt:lpstr>Štandardy kvality pre Erasmus mládež   Erasmus Youth Quallity Standards  </vt:lpstr>
      <vt:lpstr>Termín na podanie žiadosti o akreditáciu: priebežne do 31. 12. 2021  Možnosť podávať žiadosť iba jedenkrát za výzvu   </vt:lpstr>
      <vt:lpstr>Žiadosť o finančné prostriedky</vt:lpstr>
      <vt:lpstr>Nápravné opatrenia </vt:lpstr>
      <vt:lpstr>  FAQ </vt:lpstr>
      <vt:lpstr>FAQ  </vt:lpstr>
      <vt:lpstr>FAQ  </vt:lpstr>
      <vt:lpstr>Užitočné dokumenty a odkazy: </vt:lpstr>
      <vt:lpstr>Kontakty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Vízia a plán činnosti OPPM  / IUVENTA na rok 2019</dc:title>
  <dc:creator>Rastislav Haľko</dc:creator>
  <cp:lastModifiedBy>Lenka Babicová</cp:lastModifiedBy>
  <cp:revision>191</cp:revision>
  <dcterms:created xsi:type="dcterms:W3CDTF">2019-02-14T22:54:44Z</dcterms:created>
  <dcterms:modified xsi:type="dcterms:W3CDTF">2020-10-14T10:43:21Z</dcterms:modified>
</cp:coreProperties>
</file>